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5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460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43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03200"/>
            <a:ext cx="7286676" cy="654032"/>
          </a:xfrm>
          <a:ln>
            <a:solidFill>
              <a:srgbClr val="46002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000" b="1" cap="all" spc="250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ru-RU" sz="2000" b="1" cap="all" spc="25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000" b="1" cap="all" spc="250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ru-RU" sz="2000" b="1" cap="all" spc="25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000" b="1" cap="all" spc="250" dirty="0" smtClean="0">
                <a:solidFill>
                  <a:srgbClr val="460023"/>
                </a:solidFill>
                <a:latin typeface="Bookman Old Style" pitchFamily="18" charset="0"/>
              </a:rPr>
              <a:t>ГУ ЯО </a:t>
            </a:r>
            <a:r>
              <a:rPr lang="ru-RU" sz="2000" b="1" cap="all" spc="250" dirty="0" smtClean="0">
                <a:solidFill>
                  <a:srgbClr val="460023"/>
                </a:solidFill>
                <a:latin typeface="Bookman Old Style" pitchFamily="18" charset="0"/>
              </a:rPr>
              <a:t>«</a:t>
            </a:r>
            <a:r>
              <a:rPr lang="ru-RU" sz="2000" b="1" cap="all" spc="250" dirty="0" err="1" smtClean="0">
                <a:solidFill>
                  <a:srgbClr val="460023"/>
                </a:solidFill>
                <a:latin typeface="Bookman Old Style" pitchFamily="18" charset="0"/>
              </a:rPr>
              <a:t>Угличский</a:t>
            </a:r>
            <a:r>
              <a:rPr lang="ru-RU" sz="2000" b="1" cap="all" spc="250" dirty="0" smtClean="0">
                <a:solidFill>
                  <a:srgbClr val="460023"/>
                </a:solidFill>
                <a:latin typeface="Bookman Old Style" pitchFamily="18" charset="0"/>
              </a:rPr>
              <a:t> </a:t>
            </a:r>
            <a:r>
              <a:rPr lang="ru-RU" sz="2000" b="1" cap="all" spc="250" dirty="0" smtClean="0">
                <a:solidFill>
                  <a:srgbClr val="460023"/>
                </a:solidFill>
                <a:latin typeface="Bookman Old Style" pitchFamily="18" charset="0"/>
              </a:rPr>
              <a:t>детский </a:t>
            </a:r>
            <a:r>
              <a:rPr lang="ru-RU" sz="2000" b="1" cap="all" spc="250" dirty="0" smtClean="0">
                <a:solidFill>
                  <a:srgbClr val="460023"/>
                </a:solidFill>
                <a:latin typeface="Bookman Old Style" pitchFamily="18" charset="0"/>
              </a:rPr>
              <a:t>дом»</a:t>
            </a:r>
            <a:r>
              <a:rPr lang="ru-RU" sz="3200" b="1" cap="all" spc="250" dirty="0" smtClean="0">
                <a:solidFill>
                  <a:schemeClr val="tx2"/>
                </a:solidFill>
              </a:rPr>
              <a:t/>
            </a:r>
            <a:br>
              <a:rPr lang="ru-RU" sz="3200" b="1" cap="all" spc="250" dirty="0" smtClean="0">
                <a:solidFill>
                  <a:schemeClr val="tx2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3"/>
            <a:ext cx="8229600" cy="3786215"/>
          </a:xfrm>
          <a:prstGeom prst="snip2Diag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Формирование социально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значимых компетенций у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воспитанников детского дома в процессе деятельности педагога</a:t>
            </a:r>
            <a:endParaRPr lang="ru-RU" sz="3600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14744" y="5214950"/>
            <a:ext cx="5072098" cy="1000132"/>
          </a:xfrm>
          <a:prstGeom prst="rect">
            <a:avLst/>
          </a:prstGeom>
          <a:ln>
            <a:solidFill>
              <a:srgbClr val="46002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460023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Подготовила</a:t>
            </a:r>
            <a:r>
              <a:rPr lang="ru-RU" sz="2000" b="1" cap="all" spc="250" dirty="0" smtClean="0">
                <a:solidFill>
                  <a:srgbClr val="460023"/>
                </a:solidFill>
                <a:latin typeface="Bookman Old Style" pitchFamily="18" charset="0"/>
              </a:rPr>
              <a:t>: воспитатель Кротова Н.В.</a:t>
            </a:r>
            <a:r>
              <a:rPr kumimoji="0" lang="ru-RU" sz="32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4600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4600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4600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pic>
        <p:nvPicPr>
          <p:cNvPr id="10" name="Содержимое 9" descr="20190205_17203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 rot="5400000">
            <a:off x="6388362" y="2108151"/>
            <a:ext cx="3149300" cy="2361975"/>
          </a:xfrm>
          <a:prstGeom prst="round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85728"/>
            <a:ext cx="8329642" cy="1143000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Экскурсии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1" name="Рисунок 10" descr="20190316_135551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 rot="5400000">
            <a:off x="2337733" y="2259202"/>
            <a:ext cx="4929222" cy="3696917"/>
          </a:xfrm>
          <a:prstGeom prst="roundRect">
            <a:avLst/>
          </a:prstGeom>
        </p:spPr>
      </p:pic>
      <p:pic>
        <p:nvPicPr>
          <p:cNvPr id="12" name="Рисунок 11" descr="20190316_135607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 rot="5400000">
            <a:off x="-221483" y="2078814"/>
            <a:ext cx="3486116" cy="261458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pic>
        <p:nvPicPr>
          <p:cNvPr id="6" name="Содержимое 5" descr="20190114_1533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2768"/>
          <a:stretch>
            <a:fillRect/>
          </a:stretch>
        </p:blipFill>
        <p:spPr>
          <a:xfrm rot="5400000">
            <a:off x="4864343" y="1779335"/>
            <a:ext cx="4487380" cy="4357686"/>
          </a:xfrm>
          <a:prstGeom prst="round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800080"/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Bookman Old Style" pitchFamily="18" charset="0"/>
              </a:rPr>
              <a:t>Встречи с </a:t>
            </a:r>
            <a:r>
              <a:rPr lang="ru-RU" b="1" dirty="0" smtClean="0">
                <a:solidFill>
                  <a:srgbClr val="800080"/>
                </a:solidFill>
                <a:latin typeface="Bookman Old Style" pitchFamily="18" charset="0"/>
              </a:rPr>
              <a:t>волонтерами</a:t>
            </a:r>
            <a:endParaRPr lang="ru-RU" b="1" dirty="0">
              <a:solidFill>
                <a:srgbClr val="80008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20190114_153611.jpg"/>
          <p:cNvPicPr>
            <a:picLocks noChangeAspect="1"/>
          </p:cNvPicPr>
          <p:nvPr/>
        </p:nvPicPr>
        <p:blipFill>
          <a:blip r:embed="rId4" cstate="print"/>
          <a:srcRect l="23622"/>
          <a:stretch>
            <a:fillRect/>
          </a:stretch>
        </p:blipFill>
        <p:spPr>
          <a:xfrm rot="5400000">
            <a:off x="172406" y="1684925"/>
            <a:ext cx="4643470" cy="4559719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800080"/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Bookman Old Style" pitchFamily="18" charset="0"/>
              </a:rPr>
              <a:t>Наши дети волонтеры</a:t>
            </a:r>
            <a:endParaRPr lang="ru-RU" b="1" dirty="0">
              <a:solidFill>
                <a:srgbClr val="80008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20180302_155053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 rot="5400000">
            <a:off x="-140199" y="3788899"/>
            <a:ext cx="3425928" cy="2569446"/>
          </a:xfrm>
          <a:prstGeom prst="ellipse">
            <a:avLst/>
          </a:prstGeom>
        </p:spPr>
      </p:pic>
      <p:pic>
        <p:nvPicPr>
          <p:cNvPr id="8" name="Рисунок 7" descr="20180302_155245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 rot="5400000">
            <a:off x="4286247" y="2214554"/>
            <a:ext cx="5143537" cy="3857652"/>
          </a:xfrm>
          <a:prstGeom prst="roundRect">
            <a:avLst/>
          </a:prstGeom>
        </p:spPr>
      </p:pic>
      <p:pic>
        <p:nvPicPr>
          <p:cNvPr id="6" name="Содержимое 5" descr="20180302_154153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contrast="20000"/>
          </a:blip>
          <a:stretch>
            <a:fillRect/>
          </a:stretch>
        </p:blipFill>
        <p:spPr>
          <a:xfrm rot="5400000">
            <a:off x="1881169" y="1952614"/>
            <a:ext cx="3238523" cy="2428893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800080"/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Bookman Old Style" pitchFamily="18" charset="0"/>
              </a:rPr>
              <a:t>Встречи с интересными людьми</a:t>
            </a:r>
            <a:endParaRPr lang="ru-RU" b="1" dirty="0">
              <a:solidFill>
                <a:srgbClr val="800080"/>
              </a:solidFill>
              <a:latin typeface="Bookman Old Style" pitchFamily="18" charset="0"/>
            </a:endParaRPr>
          </a:p>
        </p:txBody>
      </p:sp>
      <p:pic>
        <p:nvPicPr>
          <p:cNvPr id="9" name="Содержимое 8" descr="20190331_13370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5400000">
            <a:off x="-32" y="2143117"/>
            <a:ext cx="5143536" cy="3857652"/>
          </a:xfrm>
          <a:prstGeom prst="roundRect">
            <a:avLst/>
          </a:prstGeom>
        </p:spPr>
      </p:pic>
      <p:pic>
        <p:nvPicPr>
          <p:cNvPr id="10" name="Рисунок 9" descr="20190328_185000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 rot="5400000">
            <a:off x="4071934" y="2143116"/>
            <a:ext cx="5143536" cy="385765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pic>
        <p:nvPicPr>
          <p:cNvPr id="7" name="Содержимое 6" descr="20181226_16125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5400000">
            <a:off x="-285784" y="2071678"/>
            <a:ext cx="4000528" cy="3000396"/>
          </a:xfrm>
          <a:prstGeom prst="round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800080"/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Bookman Old Style" pitchFamily="18" charset="0"/>
              </a:rPr>
              <a:t>Мастер-классы</a:t>
            </a:r>
            <a:endParaRPr lang="ru-RU" b="1" dirty="0">
              <a:solidFill>
                <a:srgbClr val="800080"/>
              </a:solidFill>
              <a:latin typeface="Bookman Old Style" pitchFamily="18" charset="0"/>
            </a:endParaRPr>
          </a:p>
        </p:txBody>
      </p:sp>
      <p:pic>
        <p:nvPicPr>
          <p:cNvPr id="8" name="Рисунок 7" descr="20180524_170117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 rot="5400000">
            <a:off x="2848558" y="2080608"/>
            <a:ext cx="4071967" cy="3053975"/>
          </a:xfrm>
          <a:prstGeom prst="roundRect">
            <a:avLst/>
          </a:prstGeom>
        </p:spPr>
      </p:pic>
      <p:pic>
        <p:nvPicPr>
          <p:cNvPr id="9" name="Рисунок 8" descr="20171121_165926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 rot="5400000">
            <a:off x="6065041" y="2071679"/>
            <a:ext cx="4000529" cy="3000396"/>
          </a:xfrm>
          <a:prstGeom prst="roundRect">
            <a:avLst/>
          </a:prstGeom>
        </p:spPr>
      </p:pic>
      <p:pic>
        <p:nvPicPr>
          <p:cNvPr id="10" name="Рисунок 9" descr="20171121_171809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 rot="5400000">
            <a:off x="2285984" y="4143380"/>
            <a:ext cx="2857520" cy="214314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pic>
        <p:nvPicPr>
          <p:cNvPr id="6" name="Содержимое 5" descr="20180812_16454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 rot="5400000">
            <a:off x="-392941" y="2178835"/>
            <a:ext cx="4857784" cy="3643338"/>
          </a:xfrm>
          <a:prstGeom prst="round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800080"/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Bookman Old Style" pitchFamily="18" charset="0"/>
              </a:rPr>
              <a:t>Спортивные часы</a:t>
            </a:r>
            <a:endParaRPr lang="ru-RU" b="1" dirty="0">
              <a:solidFill>
                <a:srgbClr val="800080"/>
              </a:solidFill>
              <a:latin typeface="Bookman Old Style" pitchFamily="18" charset="0"/>
            </a:endParaRPr>
          </a:p>
        </p:txBody>
      </p:sp>
      <p:pic>
        <p:nvPicPr>
          <p:cNvPr id="8" name="Рисунок 7" descr="20190331_204329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 rot="5400000">
            <a:off x="3474246" y="2240738"/>
            <a:ext cx="4781499" cy="3586124"/>
          </a:xfrm>
          <a:prstGeom prst="roundRect">
            <a:avLst/>
          </a:prstGeom>
        </p:spPr>
      </p:pic>
      <p:pic>
        <p:nvPicPr>
          <p:cNvPr id="9" name="Рисунок 8" descr="20190331_203421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l="26830"/>
          <a:stretch>
            <a:fillRect/>
          </a:stretch>
        </p:blipFill>
        <p:spPr>
          <a:xfrm rot="5400000">
            <a:off x="6974093" y="1616257"/>
            <a:ext cx="2143114" cy="2196700"/>
          </a:xfrm>
          <a:prstGeom prst="ellipse">
            <a:avLst/>
          </a:prstGeom>
        </p:spPr>
      </p:pic>
      <p:pic>
        <p:nvPicPr>
          <p:cNvPr id="10" name="Рисунок 9" descr="20180923_172233.jpg"/>
          <p:cNvPicPr>
            <a:picLocks noChangeAspect="1"/>
          </p:cNvPicPr>
          <p:nvPr/>
        </p:nvPicPr>
        <p:blipFill>
          <a:blip r:embed="rId6" cstate="print"/>
          <a:srcRect l="15693"/>
          <a:stretch>
            <a:fillRect/>
          </a:stretch>
        </p:blipFill>
        <p:spPr>
          <a:xfrm rot="5400000">
            <a:off x="6914610" y="3943910"/>
            <a:ext cx="2857496" cy="254205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pic>
        <p:nvPicPr>
          <p:cNvPr id="10" name="Рисунок 9" descr="20190412_220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750859" y="3893347"/>
            <a:ext cx="3143272" cy="2357454"/>
          </a:xfrm>
          <a:prstGeom prst="round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800080"/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Bookman Old Style" pitchFamily="18" charset="0"/>
              </a:rPr>
              <a:t>Трудовая деятельность</a:t>
            </a:r>
            <a:endParaRPr lang="ru-RU" b="1" dirty="0">
              <a:solidFill>
                <a:srgbClr val="800080"/>
              </a:solidFill>
              <a:latin typeface="Bookman Old Style" pitchFamily="18" charset="0"/>
            </a:endParaRPr>
          </a:p>
        </p:txBody>
      </p:sp>
      <p:pic>
        <p:nvPicPr>
          <p:cNvPr id="8" name="Рисунок 7" descr="20190331_171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33978" y="3705823"/>
            <a:ext cx="3357586" cy="2518191"/>
          </a:xfrm>
          <a:prstGeom prst="roundRect">
            <a:avLst/>
          </a:prstGeom>
        </p:spPr>
      </p:pic>
      <p:pic>
        <p:nvPicPr>
          <p:cNvPr id="9" name="Рисунок 8" descr="20190412_2142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509492" y="1991312"/>
            <a:ext cx="3357587" cy="2518190"/>
          </a:xfrm>
          <a:prstGeom prst="roundRect">
            <a:avLst/>
          </a:prstGeom>
        </p:spPr>
      </p:pic>
      <p:pic>
        <p:nvPicPr>
          <p:cNvPr id="6" name="Содержимое 5" descr="20180430_124455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 rot="5400000">
            <a:off x="1955584" y="1973451"/>
            <a:ext cx="3214710" cy="2411033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chemeClr val="bg1"/>
          </a:solidFill>
          <a:ln>
            <a:solidFill>
              <a:srgbClr val="800080"/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Bookman Old Style" pitchFamily="18" charset="0"/>
              </a:rPr>
              <a:t>Занятия в творческой студии «</a:t>
            </a:r>
            <a:r>
              <a:rPr lang="ru-RU" b="1" dirty="0" err="1" smtClean="0">
                <a:solidFill>
                  <a:srgbClr val="800080"/>
                </a:solidFill>
                <a:latin typeface="Bookman Old Style" pitchFamily="18" charset="0"/>
              </a:rPr>
              <a:t>Самоделкины</a:t>
            </a:r>
            <a:r>
              <a:rPr lang="ru-RU" b="1" dirty="0" smtClean="0">
                <a:solidFill>
                  <a:srgbClr val="800080"/>
                </a:solidFill>
                <a:latin typeface="Bookman Old Style" pitchFamily="18" charset="0"/>
              </a:rPr>
              <a:t>»</a:t>
            </a:r>
            <a:endParaRPr lang="ru-RU" b="1" dirty="0">
              <a:solidFill>
                <a:srgbClr val="80008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3" descr="20171004_235357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 rot="16200000" flipH="1">
            <a:off x="-232204" y="2446727"/>
            <a:ext cx="4714910" cy="3536183"/>
          </a:xfrm>
          <a:prstGeom prst="roundRect">
            <a:avLst/>
          </a:prstGeom>
        </p:spPr>
      </p:pic>
      <p:pic>
        <p:nvPicPr>
          <p:cNvPr id="7" name="Рисунок 6" descr="20180304_170344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 rot="5400000">
            <a:off x="6381763" y="3833815"/>
            <a:ext cx="323852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180305_010213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 rot="5400000">
            <a:off x="3652236" y="2277062"/>
            <a:ext cx="3357586" cy="251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pic>
        <p:nvPicPr>
          <p:cNvPr id="6" name="Содержимое 5" descr="20190409_20531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 contrast="10000"/>
          </a:blip>
          <a:srcRect l="34743"/>
          <a:stretch>
            <a:fillRect/>
          </a:stretch>
        </p:blipFill>
        <p:spPr>
          <a:xfrm rot="5400000">
            <a:off x="2304660" y="1195746"/>
            <a:ext cx="5034746" cy="578647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800080"/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Bookman Old Style" pitchFamily="18" charset="0"/>
              </a:rPr>
              <a:t>За чашкой чая</a:t>
            </a:r>
            <a:endParaRPr lang="ru-RU" b="1" dirty="0">
              <a:solidFill>
                <a:srgbClr val="80008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5400" i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sz="54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5400" i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285728"/>
            <a:ext cx="8929750" cy="6215106"/>
          </a:xfrm>
          <a:prstGeom prst="roundRect">
            <a:avLst/>
          </a:prstGeom>
          <a:ln>
            <a:solidFill>
              <a:srgbClr val="46002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i="1" dirty="0" smtClean="0">
                <a:solidFill>
                  <a:srgbClr val="460023"/>
                </a:solidFill>
                <a:latin typeface="Bookman Old Style" pitchFamily="18" charset="0"/>
              </a:rPr>
              <a:t>   </a:t>
            </a:r>
            <a:r>
              <a:rPr lang="ru-RU" sz="3600" dirty="0" smtClean="0">
                <a:solidFill>
                  <a:srgbClr val="460023"/>
                </a:solidFill>
                <a:latin typeface="Bookman Old Style" pitchFamily="18" charset="0"/>
              </a:rPr>
              <a:t>Детский дом для </a:t>
            </a:r>
            <a:r>
              <a:rPr lang="ru-RU" sz="3600" dirty="0" smtClean="0">
                <a:solidFill>
                  <a:srgbClr val="460023"/>
                </a:solidFill>
                <a:latin typeface="Bookman Old Style" pitchFamily="18" charset="0"/>
              </a:rPr>
              <a:t>воспитанников - </a:t>
            </a:r>
            <a:r>
              <a:rPr lang="ru-RU" sz="3600" dirty="0" smtClean="0">
                <a:solidFill>
                  <a:srgbClr val="460023"/>
                </a:solidFill>
                <a:latin typeface="Bookman Old Style" pitchFamily="18" charset="0"/>
              </a:rPr>
              <a:t>временное место пребывания, после окончания обучения они выпускаются в открытый социум.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460023"/>
                </a:solidFill>
                <a:latin typeface="Bookman Old Style" pitchFamily="18" charset="0"/>
              </a:rPr>
              <a:t>Насколько они подготовлены к самостоятельной жизни и будет зависеть успешность их дальнейшего жизненного пути.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143000"/>
          </a:xfrm>
          <a:ln>
            <a:solidFill>
              <a:srgbClr val="8000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00080"/>
                </a:solidFill>
              </a:rPr>
              <a:t/>
            </a:r>
            <a:br>
              <a:rPr lang="ru-RU" sz="2400" b="1" dirty="0" smtClean="0">
                <a:solidFill>
                  <a:srgbClr val="800080"/>
                </a:solidFill>
              </a:rPr>
            </a:br>
            <a:r>
              <a:rPr lang="ru-RU" sz="2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Факторы неподготовленности </a:t>
            </a:r>
            <a:br>
              <a:rPr lang="ru-RU" sz="2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воспитанников к самостоятельной жизни</a:t>
            </a:r>
            <a:r>
              <a:rPr lang="ru-RU" sz="2400" dirty="0" smtClean="0">
                <a:solidFill>
                  <a:srgbClr val="800080"/>
                </a:solidFill>
              </a:rPr>
              <a:t/>
            </a:r>
            <a:br>
              <a:rPr lang="ru-RU" sz="2400" dirty="0" smtClean="0">
                <a:solidFill>
                  <a:srgbClr val="800080"/>
                </a:solidFill>
              </a:rPr>
            </a:br>
            <a:endParaRPr lang="ru-RU" sz="3600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5114948"/>
          </a:xfrm>
          <a:ln>
            <a:solidFill>
              <a:srgbClr val="46002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Не могут взаимодействовать с окружающими на равных;</a:t>
            </a:r>
          </a:p>
          <a:p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не умеют продуктивно общаться с людьми;</a:t>
            </a:r>
          </a:p>
          <a:p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не хватает самостоятельности;</a:t>
            </a:r>
          </a:p>
          <a:p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низкий уровень знаний об окружающей среде;</a:t>
            </a:r>
          </a:p>
          <a:p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специфические потребности в общении;</a:t>
            </a:r>
          </a:p>
          <a:p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не умеют самостоятельно продумывать и анализировать ситуацию.</a:t>
            </a:r>
          </a:p>
          <a:p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сложно с первого раза понять и правильно оценить необходимость тех или иных действий, поступков;</a:t>
            </a:r>
          </a:p>
          <a:p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неспособность воспитанников применять полученные знания в различных жизненных </a:t>
            </a:r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ситуациях.</a:t>
            </a:r>
            <a:endParaRPr lang="ru-RU" sz="2200" dirty="0" smtClean="0">
              <a:solidFill>
                <a:srgbClr val="460023"/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rgbClr val="460023"/>
              </a:solidFill>
              <a:latin typeface="Bookman Old Style" pitchFamily="18" charset="0"/>
            </a:endParaRPr>
          </a:p>
          <a:p>
            <a:endParaRPr lang="ru-RU" sz="2000" dirty="0">
              <a:solidFill>
                <a:srgbClr val="4600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72518" cy="6286544"/>
          </a:xfrm>
          <a:ln>
            <a:solidFill>
              <a:srgbClr val="46002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3800" b="1" dirty="0" err="1" smtClean="0">
                <a:solidFill>
                  <a:srgbClr val="800080"/>
                </a:solidFill>
                <a:latin typeface="Bookman Old Style" pitchFamily="18" charset="0"/>
              </a:rPr>
              <a:t>Компетентностный</a:t>
            </a:r>
            <a:r>
              <a:rPr lang="ru-RU" sz="3800" b="1" dirty="0" smtClean="0">
                <a:solidFill>
                  <a:srgbClr val="800080"/>
                </a:solidFill>
                <a:latin typeface="Bookman Old Style" pitchFamily="18" charset="0"/>
              </a:rPr>
              <a:t> подход </a:t>
            </a:r>
            <a:r>
              <a:rPr lang="ru-RU" sz="3800" dirty="0" smtClean="0">
                <a:solidFill>
                  <a:srgbClr val="460023"/>
                </a:solidFill>
                <a:latin typeface="Bookman Old Style" pitchFamily="18" charset="0"/>
              </a:rPr>
              <a:t>обеспечивает формирование знаний, умений, навыков, способов практической деятельности, готовности и умения действовать в жизненно значимых ситуациях. Он включает в себя формирование ключевых компетенций.</a:t>
            </a:r>
          </a:p>
          <a:p>
            <a:r>
              <a:rPr lang="ru-RU" sz="3800" b="1" dirty="0" smtClean="0">
                <a:solidFill>
                  <a:srgbClr val="800080"/>
                </a:solidFill>
                <a:latin typeface="Bookman Old Style" pitchFamily="18" charset="0"/>
              </a:rPr>
              <a:t>Компетенция </a:t>
            </a:r>
            <a:r>
              <a:rPr lang="ru-RU" sz="3800" dirty="0" smtClean="0">
                <a:solidFill>
                  <a:srgbClr val="800080"/>
                </a:solidFill>
                <a:latin typeface="Bookman Old Style" pitchFamily="18" charset="0"/>
              </a:rPr>
              <a:t>- </a:t>
            </a:r>
            <a:r>
              <a:rPr lang="ru-RU" sz="3800" dirty="0" smtClean="0">
                <a:solidFill>
                  <a:srgbClr val="460023"/>
                </a:solidFill>
                <a:latin typeface="Bookman Old Style" pitchFamily="18" charset="0"/>
              </a:rPr>
              <a:t>это способность и готовность применять знания, умения, успешно действовать на основе практического опыта при решении задач общего рода. </a:t>
            </a:r>
          </a:p>
          <a:p>
            <a:endParaRPr lang="ru-RU" dirty="0">
              <a:solidFill>
                <a:srgbClr val="4600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296974"/>
          </a:xfrm>
          <a:solidFill>
            <a:schemeClr val="bg1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800080"/>
                </a:solidFill>
                <a:latin typeface="Bookman Old Style" pitchFamily="18" charset="0"/>
              </a:rPr>
              <a:t/>
            </a:r>
            <a:br>
              <a:rPr lang="ru-RU" sz="2700" dirty="0" smtClean="0">
                <a:solidFill>
                  <a:srgbClr val="800080"/>
                </a:solidFill>
                <a:latin typeface="Bookman Old Style" pitchFamily="18" charset="0"/>
              </a:rPr>
            </a:br>
            <a:r>
              <a:rPr lang="ru-RU" sz="2700" dirty="0" smtClean="0">
                <a:solidFill>
                  <a:srgbClr val="800080"/>
                </a:solidFill>
                <a:latin typeface="Bookman Old Style" pitchFamily="18" charset="0"/>
              </a:rPr>
              <a:t/>
            </a:r>
            <a:br>
              <a:rPr lang="ru-RU" sz="2700" dirty="0" smtClean="0">
                <a:solidFill>
                  <a:srgbClr val="800080"/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rgbClr val="800080"/>
                </a:solidFill>
                <a:latin typeface="Bookman Old Style" pitchFamily="18" charset="0"/>
              </a:rPr>
              <a:t>Факторы, отрицательно сказывающие на усвоении детьми положительного </a:t>
            </a:r>
            <a:br>
              <a:rPr lang="ru-RU" sz="2700" b="1" dirty="0" smtClean="0">
                <a:solidFill>
                  <a:srgbClr val="800080"/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rgbClr val="800080"/>
                </a:solidFill>
                <a:latin typeface="Bookman Old Style" pitchFamily="18" charset="0"/>
              </a:rPr>
              <a:t>социального опыта</a:t>
            </a:r>
            <a:r>
              <a:rPr lang="ru-RU" sz="2700" b="1" dirty="0" smtClean="0">
                <a:latin typeface="Bookman Old Style" pitchFamily="18" charset="0"/>
              </a:rPr>
              <a:t>: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428736"/>
            <a:ext cx="8929718" cy="5429264"/>
          </a:xfrm>
          <a:solidFill>
            <a:schemeClr val="bg1"/>
          </a:solidFill>
          <a:ln>
            <a:solidFill>
              <a:srgbClr val="460023"/>
            </a:solidFill>
          </a:ln>
        </p:spPr>
        <p:txBody>
          <a:bodyPr>
            <a:noAutofit/>
          </a:bodyPr>
          <a:lstStyle/>
          <a:p>
            <a:pPr lvl="0"/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Отклонение в состоянии здоровья и психическом развитии;</a:t>
            </a:r>
          </a:p>
          <a:p>
            <a:pPr lvl="0"/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Агрессивность;</a:t>
            </a:r>
          </a:p>
          <a:p>
            <a:pPr lvl="0"/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Неумение общаться;</a:t>
            </a:r>
          </a:p>
          <a:p>
            <a:pPr lvl="0"/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Эмоциональная нестабильность;</a:t>
            </a:r>
          </a:p>
          <a:p>
            <a:pPr lvl="0"/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Искаженная потребность в любви;</a:t>
            </a:r>
          </a:p>
          <a:p>
            <a:pPr lvl="0"/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Неразвитость механизмов управления своим поведением в соответствии с меняющимися обстоятельствами;</a:t>
            </a:r>
          </a:p>
          <a:p>
            <a:pPr lvl="0"/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Отсутствие бережливости и </a:t>
            </a:r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ответственности</a:t>
            </a:r>
            <a:r>
              <a:rPr lang="ru-RU" sz="2200" dirty="0">
                <a:solidFill>
                  <a:srgbClr val="460023"/>
                </a:solidFill>
                <a:latin typeface="Bookman Old Style" pitchFamily="18" charset="0"/>
              </a:rPr>
              <a:t>;</a:t>
            </a:r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  </a:t>
            </a:r>
            <a:endParaRPr lang="ru-RU" sz="2200" dirty="0" smtClean="0">
              <a:solidFill>
                <a:srgbClr val="460023"/>
              </a:solidFill>
              <a:latin typeface="Bookman Old Style" pitchFamily="18" charset="0"/>
            </a:endParaRPr>
          </a:p>
          <a:p>
            <a:pPr lvl="0"/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Незнание и неприятие самого себя как личность;</a:t>
            </a:r>
          </a:p>
          <a:p>
            <a:pPr lvl="0"/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Неспособность к самостоятельному выбору;</a:t>
            </a:r>
          </a:p>
          <a:p>
            <a:pPr lvl="0"/>
            <a:r>
              <a:rPr lang="ru-RU" sz="2200" dirty="0" smtClean="0">
                <a:solidFill>
                  <a:srgbClr val="460023"/>
                </a:solidFill>
                <a:latin typeface="Bookman Old Style" pitchFamily="18" charset="0"/>
              </a:rPr>
              <a:t>«Перегруженность» отрицательным опытом, негативными ценностями и образцами поведения.</a:t>
            </a:r>
          </a:p>
          <a:p>
            <a:endParaRPr lang="ru-RU" sz="2000" dirty="0">
              <a:solidFill>
                <a:srgbClr val="46002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8000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80"/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rgbClr val="80008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800080"/>
                </a:solidFill>
                <a:latin typeface="Bookman Old Style" pitchFamily="18" charset="0"/>
              </a:rPr>
              <a:t>Специфические условия процесса социализации детей:</a:t>
            </a:r>
            <a:r>
              <a:rPr lang="ru-RU" dirty="0" smtClean="0">
                <a:solidFill>
                  <a:srgbClr val="800080"/>
                </a:solidFill>
              </a:rPr>
              <a:t/>
            </a:r>
            <a:br>
              <a:rPr lang="ru-RU" dirty="0" smtClean="0">
                <a:solidFill>
                  <a:srgbClr val="800080"/>
                </a:solidFill>
              </a:rPr>
            </a:br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460023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460023"/>
                </a:solidFill>
                <a:latin typeface="Bookman Old Style" pitchFamily="18" charset="0"/>
              </a:rPr>
              <a:t>Условия проживания в детском доме;</a:t>
            </a:r>
          </a:p>
          <a:p>
            <a:pPr lvl="0"/>
            <a:r>
              <a:rPr lang="ru-RU" dirty="0" smtClean="0">
                <a:solidFill>
                  <a:srgbClr val="460023"/>
                </a:solidFill>
                <a:latin typeface="Bookman Old Style" pitchFamily="18" charset="0"/>
              </a:rPr>
              <a:t>Социальное сиротство;</a:t>
            </a:r>
          </a:p>
          <a:p>
            <a:pPr lvl="0"/>
            <a:r>
              <a:rPr lang="ru-RU" dirty="0">
                <a:solidFill>
                  <a:srgbClr val="460023"/>
                </a:solidFill>
                <a:latin typeface="Bookman Old Style" pitchFamily="18" charset="0"/>
              </a:rPr>
              <a:t>О</a:t>
            </a:r>
            <a:r>
              <a:rPr lang="ru-RU" dirty="0" smtClean="0">
                <a:solidFill>
                  <a:srgbClr val="460023"/>
                </a:solidFill>
                <a:latin typeface="Bookman Old Style" pitchFamily="18" charset="0"/>
              </a:rPr>
              <a:t>граниченная социальная активность;</a:t>
            </a:r>
          </a:p>
          <a:p>
            <a:pPr lvl="0"/>
            <a:r>
              <a:rPr lang="ru-RU" dirty="0">
                <a:solidFill>
                  <a:srgbClr val="460023"/>
                </a:solidFill>
                <a:latin typeface="Bookman Old Style" pitchFamily="18" charset="0"/>
              </a:rPr>
              <a:t>Н</a:t>
            </a:r>
            <a:r>
              <a:rPr lang="ru-RU" dirty="0" smtClean="0">
                <a:solidFill>
                  <a:srgbClr val="460023"/>
                </a:solidFill>
                <a:latin typeface="Bookman Old Style" pitchFamily="18" charset="0"/>
              </a:rPr>
              <a:t>едостаточное включение ребенка в различные виды практической деятельности;</a:t>
            </a:r>
          </a:p>
          <a:p>
            <a:pPr lvl="0"/>
            <a:r>
              <a:rPr lang="ru-RU" dirty="0">
                <a:solidFill>
                  <a:srgbClr val="460023"/>
                </a:solidFill>
                <a:latin typeface="Bookman Old Style" pitchFamily="18" charset="0"/>
              </a:rPr>
              <a:t>О</a:t>
            </a:r>
            <a:r>
              <a:rPr lang="ru-RU" dirty="0" smtClean="0">
                <a:solidFill>
                  <a:srgbClr val="460023"/>
                </a:solidFill>
                <a:latin typeface="Bookman Old Style" pitchFamily="18" charset="0"/>
              </a:rPr>
              <a:t>граниченная сфера реализации усвоенных социальных норм и социального опыта и пр.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  <a:solidFill>
            <a:schemeClr val="bg1"/>
          </a:solidFill>
          <a:ln>
            <a:solidFill>
              <a:srgbClr val="80008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00080"/>
                </a:solidFill>
                <a:latin typeface="Bookman Old Style" pitchFamily="18" charset="0"/>
              </a:rPr>
              <a:t>Сферы жизнедеятельности ребенка:</a:t>
            </a:r>
            <a:endParaRPr lang="ru-RU" sz="3600" b="1" dirty="0">
              <a:solidFill>
                <a:srgbClr val="80008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460023"/>
            </a:solidFill>
          </a:ln>
        </p:spPr>
        <p:txBody>
          <a:bodyPr>
            <a:normAutofit/>
          </a:bodyPr>
          <a:lstStyle/>
          <a:p>
            <a:pPr lvl="0"/>
            <a:r>
              <a:rPr lang="ru-RU" sz="4000" u="sng" dirty="0" smtClean="0">
                <a:solidFill>
                  <a:srgbClr val="460023"/>
                </a:solidFill>
                <a:latin typeface="Bookman Old Style" pitchFamily="18" charset="0"/>
              </a:rPr>
              <a:t>Бытовая сфера</a:t>
            </a:r>
            <a:r>
              <a:rPr lang="ru-RU" sz="4000" dirty="0" smtClean="0">
                <a:solidFill>
                  <a:srgbClr val="460023"/>
                </a:solidFill>
                <a:latin typeface="Bookman Old Style" pitchFamily="18" charset="0"/>
              </a:rPr>
              <a:t>(организация жизненного пространства);</a:t>
            </a:r>
          </a:p>
          <a:p>
            <a:pPr lvl="0"/>
            <a:r>
              <a:rPr lang="ru-RU" sz="4000" u="sng" dirty="0" smtClean="0">
                <a:solidFill>
                  <a:srgbClr val="460023"/>
                </a:solidFill>
                <a:latin typeface="Bookman Old Style" pitchFamily="18" charset="0"/>
              </a:rPr>
              <a:t>Учебная деятельность</a:t>
            </a:r>
            <a:r>
              <a:rPr lang="ru-RU" sz="4000" dirty="0" smtClean="0">
                <a:solidFill>
                  <a:srgbClr val="460023"/>
                </a:solidFill>
                <a:latin typeface="Bookman Old Style" pitchFamily="18" charset="0"/>
              </a:rPr>
              <a:t>;</a:t>
            </a:r>
          </a:p>
          <a:p>
            <a:pPr lvl="0"/>
            <a:r>
              <a:rPr lang="ru-RU" sz="4000" u="sng" dirty="0" smtClean="0">
                <a:solidFill>
                  <a:srgbClr val="460023"/>
                </a:solidFill>
                <a:latin typeface="Bookman Old Style" pitchFamily="18" charset="0"/>
              </a:rPr>
              <a:t>Сфера межличностного взаимодействия</a:t>
            </a:r>
            <a:r>
              <a:rPr lang="ru-RU" sz="4000" dirty="0" smtClean="0">
                <a:solidFill>
                  <a:srgbClr val="460023"/>
                </a:solidFill>
                <a:latin typeface="Bookman Old Style" pitchFamily="18" charset="0"/>
              </a:rPr>
              <a:t>.</a:t>
            </a:r>
          </a:p>
          <a:p>
            <a:endParaRPr lang="ru-RU" dirty="0">
              <a:solidFill>
                <a:srgbClr val="46002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29642" cy="1143000"/>
          </a:xfrm>
          <a:solidFill>
            <a:schemeClr val="bg1"/>
          </a:solidFill>
          <a:ln>
            <a:solidFill>
              <a:srgbClr val="800080"/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Bookman Old Style" pitchFamily="18" charset="0"/>
              </a:rPr>
              <a:t>Учебная деятельность</a:t>
            </a:r>
            <a:endParaRPr lang="ru-RU" b="1" dirty="0">
              <a:solidFill>
                <a:srgbClr val="800080"/>
              </a:solidFill>
              <a:latin typeface="Bookman Old Style" pitchFamily="18" charset="0"/>
            </a:endParaRPr>
          </a:p>
        </p:txBody>
      </p:sp>
      <p:pic>
        <p:nvPicPr>
          <p:cNvPr id="8" name="Рисунок 7" descr="20180127_21480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5400000">
            <a:off x="4321967" y="2250273"/>
            <a:ext cx="4857784" cy="3643338"/>
          </a:xfrm>
          <a:prstGeom prst="roundRect">
            <a:avLst/>
          </a:prstGeom>
        </p:spPr>
      </p:pic>
      <p:pic>
        <p:nvPicPr>
          <p:cNvPr id="9" name="Рисунок 8" descr="20180127_215639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 rot="5400000">
            <a:off x="-119095" y="2190742"/>
            <a:ext cx="4953034" cy="371477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71414"/>
            <a:ext cx="8329642" cy="1143000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Семейные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часы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20180310_143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34613" y="2077631"/>
            <a:ext cx="5191164" cy="3893374"/>
          </a:xfrm>
          <a:prstGeom prst="roundRect">
            <a:avLst/>
          </a:prstGeom>
        </p:spPr>
      </p:pic>
      <p:pic>
        <p:nvPicPr>
          <p:cNvPr id="8" name="Рисунок 7" descr="20180310_194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655213" y="2155022"/>
            <a:ext cx="5048285" cy="3786214"/>
          </a:xfrm>
          <a:prstGeom prst="roundRect">
            <a:avLst/>
          </a:prstGeom>
        </p:spPr>
      </p:pic>
      <p:pic>
        <p:nvPicPr>
          <p:cNvPr id="6" name="Содержимое 6" descr="20171104_2112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768719" y="3946926"/>
            <a:ext cx="3000396" cy="225029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311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Bookman Old Style</vt:lpstr>
      <vt:lpstr>Calibri</vt:lpstr>
      <vt:lpstr>Тема Office</vt:lpstr>
      <vt:lpstr>  ГУ ЯО «Угличский детский дом» </vt:lpstr>
      <vt:lpstr>Презентация PowerPoint</vt:lpstr>
      <vt:lpstr> Факторы неподготовленности  воспитанников к самостоятельной жизни </vt:lpstr>
      <vt:lpstr>Презентация PowerPoint</vt:lpstr>
      <vt:lpstr>  Факторы, отрицательно сказывающие на усвоении детьми положительного  социального опыта: </vt:lpstr>
      <vt:lpstr> Специфические условия процесса социализации детей: </vt:lpstr>
      <vt:lpstr>Сферы жизнедеятельности ребенка:</vt:lpstr>
      <vt:lpstr>Учебная деятельность</vt:lpstr>
      <vt:lpstr>Презентация PowerPoint</vt:lpstr>
      <vt:lpstr>Презентация PowerPoint</vt:lpstr>
      <vt:lpstr>Встречи с волонтерами</vt:lpstr>
      <vt:lpstr>Наши дети волонтеры</vt:lpstr>
      <vt:lpstr>Встречи с интересными людьми</vt:lpstr>
      <vt:lpstr>Мастер-классы</vt:lpstr>
      <vt:lpstr>Спортивные часы</vt:lpstr>
      <vt:lpstr>Трудовая деятельность</vt:lpstr>
      <vt:lpstr>Занятия в творческой студии «Самоделкины»</vt:lpstr>
      <vt:lpstr>За чашкой чая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27</cp:revision>
  <dcterms:created xsi:type="dcterms:W3CDTF">2019-04-17T13:33:02Z</dcterms:created>
  <dcterms:modified xsi:type="dcterms:W3CDTF">2019-04-17T22:55:50Z</dcterms:modified>
</cp:coreProperties>
</file>