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76" r:id="rId10"/>
    <p:sldId id="270" r:id="rId11"/>
    <p:sldId id="271" r:id="rId12"/>
    <p:sldId id="272" r:id="rId13"/>
    <p:sldId id="273" r:id="rId14"/>
    <p:sldId id="265" r:id="rId15"/>
    <p:sldId id="266" r:id="rId16"/>
    <p:sldId id="267" r:id="rId17"/>
    <p:sldId id="268" r:id="rId18"/>
    <p:sldId id="269" r:id="rId19"/>
    <p:sldId id="274" r:id="rId20"/>
    <p:sldId id="275" r:id="rId21"/>
    <p:sldId id="277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7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054552" cy="5970258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Государственное учреждение Ярославской области «Переславль-Залесский санаторный детский дом»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sz="3200" dirty="0" smtClean="0"/>
              <a:t>«Безопасная  воспитательная среда как условие успешной социализации воспитанников детского  дома в обществе»</a:t>
            </a:r>
          </a:p>
          <a:p>
            <a:r>
              <a:rPr lang="ru-RU" dirty="0" smtClean="0"/>
              <a:t>   </a:t>
            </a:r>
          </a:p>
          <a:p>
            <a:endParaRPr lang="ru-RU" dirty="0" smtClean="0"/>
          </a:p>
          <a:p>
            <a:endParaRPr lang="ru-RU" dirty="0" smtClean="0"/>
          </a:p>
          <a:p>
            <a:pPr algn="r"/>
            <a:r>
              <a:rPr lang="ru-RU" dirty="0" smtClean="0"/>
              <a:t>Директор </a:t>
            </a:r>
          </a:p>
          <a:p>
            <a:pPr algn="r"/>
            <a:r>
              <a:rPr lang="ru-RU" dirty="0" smtClean="0"/>
              <a:t>Клипа Алла Николаевна</a:t>
            </a:r>
          </a:p>
          <a:p>
            <a:pPr algn="r"/>
            <a:endParaRPr lang="ru-RU" dirty="0" smtClean="0"/>
          </a:p>
          <a:p>
            <a:pPr algn="r"/>
            <a:endParaRPr lang="ru-RU" dirty="0" smtClean="0"/>
          </a:p>
          <a:p>
            <a:pPr algn="r"/>
            <a:endParaRPr lang="ru-RU" dirty="0" smtClean="0"/>
          </a:p>
          <a:p>
            <a:pPr algn="ctr"/>
            <a:r>
              <a:rPr lang="ru-RU" dirty="0" smtClean="0"/>
              <a:t>Апрель 2019 г.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Предприятия города Переславля-Залесского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28800"/>
            <a:ext cx="4330824" cy="4845152"/>
          </a:xfrm>
        </p:spPr>
        <p:txBody>
          <a:bodyPr/>
          <a:lstStyle/>
          <a:p>
            <a:endParaRPr lang="ru-RU" dirty="0" smtClean="0"/>
          </a:p>
          <a:p>
            <a:r>
              <a:rPr lang="ru-RU" b="1" dirty="0" smtClean="0"/>
              <a:t>Направление в работе:</a:t>
            </a:r>
          </a:p>
          <a:p>
            <a:pPr>
              <a:buNone/>
            </a:pPr>
            <a:r>
              <a:rPr lang="ru-RU" b="1" dirty="0" smtClean="0"/>
              <a:t>-</a:t>
            </a:r>
            <a:r>
              <a:rPr lang="ru-RU" dirty="0" smtClean="0"/>
              <a:t>Профориентация</a:t>
            </a:r>
          </a:p>
          <a:p>
            <a:pPr>
              <a:buNone/>
            </a:pPr>
            <a:r>
              <a:rPr lang="ru-RU" dirty="0" smtClean="0"/>
              <a:t>-Жизнеустройство воспитанников в их успешной социализации и адаптации</a:t>
            </a:r>
          </a:p>
          <a:p>
            <a:pPr>
              <a:buNone/>
            </a:pPr>
            <a:r>
              <a:rPr lang="ru-RU" dirty="0" smtClean="0"/>
              <a:t>-Наставничество</a:t>
            </a:r>
          </a:p>
          <a:p>
            <a:pPr>
              <a:buNone/>
            </a:pPr>
            <a:r>
              <a:rPr lang="ru-RU" dirty="0" smtClean="0"/>
              <a:t>-Социализация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412776"/>
            <a:ext cx="3858708" cy="2572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4077072"/>
            <a:ext cx="3816424" cy="2544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Библиотеки города Переславля-Залесского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28800"/>
            <a:ext cx="3970784" cy="4845152"/>
          </a:xfrm>
        </p:spPr>
        <p:txBody>
          <a:bodyPr/>
          <a:lstStyle/>
          <a:p>
            <a:r>
              <a:rPr lang="ru-RU" b="1" dirty="0" smtClean="0"/>
              <a:t>Направление в работе:</a:t>
            </a:r>
          </a:p>
          <a:p>
            <a:pPr>
              <a:buNone/>
            </a:pPr>
            <a:r>
              <a:rPr lang="ru-RU" b="1" dirty="0" smtClean="0"/>
              <a:t>-</a:t>
            </a:r>
            <a:r>
              <a:rPr lang="ru-RU" dirty="0" smtClean="0"/>
              <a:t>Духовно-нравственное воспитание</a:t>
            </a:r>
          </a:p>
          <a:p>
            <a:pPr>
              <a:buNone/>
            </a:pPr>
            <a:r>
              <a:rPr lang="ru-RU" dirty="0" smtClean="0"/>
              <a:t>-Художественное воспитание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-</a:t>
            </a:r>
            <a:r>
              <a:rPr lang="ru-RU" dirty="0" smtClean="0"/>
              <a:t>Социализация</a:t>
            </a:r>
            <a:endParaRPr lang="ru-RU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211" y="836712"/>
            <a:ext cx="4190789" cy="3143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3573016"/>
            <a:ext cx="4139952" cy="3104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Центр занятости населения,</a:t>
            </a:r>
            <a:br>
              <a:rPr lang="ru-RU" dirty="0" smtClean="0"/>
            </a:br>
            <a:r>
              <a:rPr lang="ru-RU" dirty="0" smtClean="0"/>
              <a:t> МУ «Молодежный центр»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b="1" dirty="0" smtClean="0"/>
              <a:t>Направление в работе:</a:t>
            </a:r>
          </a:p>
          <a:p>
            <a:pPr>
              <a:buNone/>
            </a:pPr>
            <a:r>
              <a:rPr lang="ru-RU" b="1" dirty="0" smtClean="0"/>
              <a:t>-</a:t>
            </a:r>
            <a:r>
              <a:rPr lang="ru-RU" dirty="0" smtClean="0"/>
              <a:t>Трудоустройство</a:t>
            </a:r>
          </a:p>
          <a:p>
            <a:pPr>
              <a:buNone/>
            </a:pPr>
            <a:r>
              <a:rPr lang="ru-RU" dirty="0" smtClean="0"/>
              <a:t>-Профориентация</a:t>
            </a:r>
          </a:p>
          <a:p>
            <a:pPr>
              <a:buNone/>
            </a:pPr>
            <a:r>
              <a:rPr lang="ru-RU" dirty="0" smtClean="0"/>
              <a:t>-Социализация</a:t>
            </a:r>
            <a:endParaRPr lang="ru-RU" dirty="0"/>
          </a:p>
        </p:txBody>
      </p:sp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2" cstate="print"/>
          <a:srcRect l="-3517" t="2181"/>
          <a:stretch>
            <a:fillRect/>
          </a:stretch>
        </p:blipFill>
        <p:spPr bwMode="auto">
          <a:xfrm>
            <a:off x="5004048" y="1412776"/>
            <a:ext cx="3705990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Государственная дума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700808"/>
            <a:ext cx="3610744" cy="4773144"/>
          </a:xfrm>
        </p:spPr>
        <p:txBody>
          <a:bodyPr/>
          <a:lstStyle/>
          <a:p>
            <a:r>
              <a:rPr lang="ru-RU" b="1" dirty="0" smtClean="0"/>
              <a:t>Направление в </a:t>
            </a:r>
            <a:r>
              <a:rPr lang="ru-RU" b="1" dirty="0" smtClean="0"/>
              <a:t>работе:</a:t>
            </a:r>
          </a:p>
          <a:p>
            <a:pPr>
              <a:buNone/>
            </a:pPr>
            <a:r>
              <a:rPr lang="ru-RU" b="1" dirty="0" smtClean="0"/>
              <a:t>-</a:t>
            </a:r>
            <a:r>
              <a:rPr lang="ru-RU" dirty="0" smtClean="0"/>
              <a:t>Встречи со значимыми в обществе людьми</a:t>
            </a:r>
          </a:p>
          <a:p>
            <a:pPr>
              <a:buNone/>
            </a:pPr>
            <a:r>
              <a:rPr lang="ru-RU" dirty="0" smtClean="0"/>
              <a:t>-Помощь в жизнеустройстве</a:t>
            </a:r>
          </a:p>
          <a:p>
            <a:pPr>
              <a:buNone/>
            </a:pPr>
            <a:r>
              <a:rPr lang="ru-RU" dirty="0" smtClean="0"/>
              <a:t>-Социализация</a:t>
            </a:r>
            <a:endParaRPr lang="ru-RU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1988840"/>
            <a:ext cx="4988633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Храм иконы Божией Матери «Знамение» в </a:t>
            </a:r>
            <a:r>
              <a:rPr lang="ru-RU" dirty="0" err="1" smtClean="0"/>
              <a:t>Аксиньине</a:t>
            </a:r>
            <a:r>
              <a:rPr lang="ru-RU" dirty="0" smtClean="0"/>
              <a:t> и Свято-Алексеевская Пустынь</a:t>
            </a:r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556792"/>
            <a:ext cx="3106688" cy="4917160"/>
          </a:xfrm>
        </p:spPr>
        <p:txBody>
          <a:bodyPr>
            <a:normAutofit fontScale="92500" lnSpcReduction="20000"/>
          </a:bodyPr>
          <a:lstStyle/>
          <a:p>
            <a:pPr fontAlgn="base"/>
            <a:r>
              <a:rPr lang="ru-RU" b="1" dirty="0" smtClean="0"/>
              <a:t>Направление в работе:</a:t>
            </a:r>
            <a:endParaRPr lang="ru-RU" dirty="0" smtClean="0"/>
          </a:p>
          <a:p>
            <a:pPr lvl="0" fontAlgn="base">
              <a:buNone/>
            </a:pPr>
            <a:r>
              <a:rPr lang="ru-RU" dirty="0" smtClean="0"/>
              <a:t>-Совершенствование </a:t>
            </a:r>
            <a:r>
              <a:rPr lang="ru-RU" dirty="0" smtClean="0"/>
              <a:t>образовательного и воспитательного процесса по направлению «Духовно-нравственное и патриотическое воспитание детей», организация совместных мероприятий.</a:t>
            </a:r>
          </a:p>
          <a:p>
            <a:pPr>
              <a:buNone/>
            </a:pPr>
            <a:r>
              <a:rPr lang="ru-RU" dirty="0" smtClean="0"/>
              <a:t>-Экскурсии</a:t>
            </a:r>
          </a:p>
          <a:p>
            <a:pPr>
              <a:buNone/>
            </a:pPr>
            <a:r>
              <a:rPr lang="ru-RU" dirty="0" smtClean="0"/>
              <a:t>-Совместные мероприятия</a:t>
            </a:r>
          </a:p>
          <a:p>
            <a:endParaRPr lang="ru-RU" dirty="0"/>
          </a:p>
        </p:txBody>
      </p:sp>
      <p:pic>
        <p:nvPicPr>
          <p:cNvPr id="1026" name="Picture 2" descr="https://im0-tub-ru.yandex.net/i?id=9980a1b9c2582515dae846b7d127b625-l&amp;n=13"/>
          <p:cNvPicPr>
            <a:picLocks noChangeAspect="1" noChangeArrowheads="1"/>
          </p:cNvPicPr>
          <p:nvPr/>
        </p:nvPicPr>
        <p:blipFill>
          <a:blip r:embed="rId2" cstate="print"/>
          <a:srcRect l="16242" t="6624"/>
          <a:stretch>
            <a:fillRect/>
          </a:stretch>
        </p:blipFill>
        <p:spPr bwMode="auto">
          <a:xfrm>
            <a:off x="3851920" y="1272490"/>
            <a:ext cx="3600400" cy="2653680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005064"/>
            <a:ext cx="3966719" cy="2644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base"/>
            <a:r>
              <a:rPr lang="ru-RU" dirty="0" smtClean="0"/>
              <a:t>Управление Федеральной службы судебных приставов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16832"/>
            <a:ext cx="3538736" cy="3960440"/>
          </a:xfrm>
        </p:spPr>
        <p:txBody>
          <a:bodyPr/>
          <a:lstStyle/>
          <a:p>
            <a:pPr fontAlgn="base"/>
            <a:r>
              <a:rPr lang="ru-RU" b="1" dirty="0" smtClean="0"/>
              <a:t>Направление в работе:</a:t>
            </a:r>
            <a:endParaRPr lang="ru-RU" dirty="0" smtClean="0"/>
          </a:p>
          <a:p>
            <a:pPr lvl="0" fontAlgn="base">
              <a:buNone/>
            </a:pPr>
            <a:r>
              <a:rPr lang="ru-RU" dirty="0" smtClean="0"/>
              <a:t>-</a:t>
            </a:r>
            <a:r>
              <a:rPr lang="ru-RU" dirty="0" smtClean="0"/>
              <a:t>Социализация воспитанников.</a:t>
            </a:r>
          </a:p>
          <a:p>
            <a:pPr lvl="0" fontAlgn="base">
              <a:buNone/>
            </a:pPr>
            <a:r>
              <a:rPr lang="ru-RU" dirty="0" smtClean="0"/>
              <a:t>-</a:t>
            </a:r>
            <a:r>
              <a:rPr lang="ru-RU" dirty="0" smtClean="0"/>
              <a:t>Благотворительная </a:t>
            </a:r>
            <a:r>
              <a:rPr lang="ru-RU" dirty="0" smtClean="0"/>
              <a:t>помощь.</a:t>
            </a:r>
          </a:p>
          <a:p>
            <a:pPr lvl="0" fontAlgn="base">
              <a:buNone/>
            </a:pPr>
            <a:r>
              <a:rPr lang="ru-RU" dirty="0" smtClean="0"/>
              <a:t>-Экскурсии</a:t>
            </a:r>
            <a:r>
              <a:rPr lang="ru-RU" dirty="0" smtClean="0"/>
              <a:t>.</a:t>
            </a:r>
          </a:p>
          <a:p>
            <a:pPr lvl="0" fontAlgn="base">
              <a:buNone/>
            </a:pPr>
            <a:r>
              <a:rPr lang="ru-RU" dirty="0" smtClean="0"/>
              <a:t>-Совместные </a:t>
            </a:r>
            <a:r>
              <a:rPr lang="ru-RU" dirty="0" smtClean="0"/>
              <a:t>мероприятия</a:t>
            </a:r>
          </a:p>
          <a:p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184" y="1844824"/>
            <a:ext cx="486054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28215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Воинская часть 74400 г.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Отделение </a:t>
            </a:r>
            <a:r>
              <a:rPr lang="ru-RU" dirty="0" smtClean="0"/>
              <a:t>ГИБДД 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dirty="0" err="1" smtClean="0"/>
              <a:t>Мотоклуб</a:t>
            </a:r>
            <a:r>
              <a:rPr lang="ru-RU" dirty="0" smtClean="0"/>
              <a:t> </a:t>
            </a:r>
            <a:r>
              <a:rPr lang="ru-RU" dirty="0" smtClean="0"/>
              <a:t>«</a:t>
            </a:r>
            <a:r>
              <a:rPr lang="en-US" dirty="0" smtClean="0"/>
              <a:t>Patriots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556792"/>
            <a:ext cx="3682752" cy="4917160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/>
              <a:t>Направление в работе:</a:t>
            </a:r>
            <a:endParaRPr lang="ru-RU" dirty="0" smtClean="0"/>
          </a:p>
          <a:p>
            <a:pPr lvl="0" fontAlgn="base">
              <a:buNone/>
            </a:pPr>
            <a:r>
              <a:rPr lang="ru-RU" dirty="0" smtClean="0"/>
              <a:t>-Создание </a:t>
            </a:r>
            <a:r>
              <a:rPr lang="ru-RU" dirty="0" smtClean="0"/>
              <a:t>условий для совершенствования образовательного и воспитательного процесса по направлению «Духовно-нравственное и патриотическое воспитание детей»</a:t>
            </a:r>
          </a:p>
          <a:p>
            <a:pPr lvl="0" fontAlgn="base">
              <a:buNone/>
            </a:pPr>
            <a:r>
              <a:rPr lang="ru-RU" dirty="0" smtClean="0"/>
              <a:t>-Организация </a:t>
            </a:r>
            <a:r>
              <a:rPr lang="ru-RU" dirty="0" smtClean="0"/>
              <a:t>культурно-массовой и физкультурно-оздоровительной работы</a:t>
            </a:r>
          </a:p>
          <a:p>
            <a:pPr lvl="0" fontAlgn="base">
              <a:buNone/>
            </a:pPr>
            <a:r>
              <a:rPr lang="ru-RU" dirty="0" smtClean="0"/>
              <a:t>-Шефская </a:t>
            </a:r>
            <a:r>
              <a:rPr lang="ru-RU" dirty="0" smtClean="0"/>
              <a:t>помощь</a:t>
            </a:r>
          </a:p>
          <a:p>
            <a:endParaRPr lang="ru-RU" dirty="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604750"/>
            <a:ext cx="2880319" cy="5125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467600" cy="128215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Воинская часть 74400 г. </a:t>
            </a:r>
            <a:br>
              <a:rPr lang="ru-RU" dirty="0" smtClean="0"/>
            </a:br>
            <a:r>
              <a:rPr lang="ru-RU" dirty="0" smtClean="0"/>
              <a:t>Отделение ГИБДД 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dirty="0" err="1" smtClean="0"/>
              <a:t>Мотоклуб</a:t>
            </a:r>
            <a:r>
              <a:rPr lang="ru-RU" dirty="0" smtClean="0"/>
              <a:t> «</a:t>
            </a:r>
            <a:r>
              <a:rPr lang="en-US" dirty="0" smtClean="0"/>
              <a:t>Patriots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645024"/>
            <a:ext cx="4427984" cy="2951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1412776"/>
            <a:ext cx="464400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4005064"/>
            <a:ext cx="3966720" cy="264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base"/>
            <a:r>
              <a:rPr lang="ru-RU" b="1" dirty="0" smtClean="0"/>
              <a:t>Юные друзья полиции подразделения инспекции по делам несовершеннолетних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28800"/>
            <a:ext cx="3106688" cy="4845152"/>
          </a:xfrm>
        </p:spPr>
        <p:txBody>
          <a:bodyPr/>
          <a:lstStyle/>
          <a:p>
            <a:pPr fontAlgn="base"/>
            <a:r>
              <a:rPr lang="ru-RU" b="1" dirty="0" smtClean="0"/>
              <a:t>Направление в работе:</a:t>
            </a:r>
            <a:endParaRPr lang="ru-RU" dirty="0" smtClean="0"/>
          </a:p>
          <a:p>
            <a:pPr fontAlgn="base">
              <a:buNone/>
            </a:pPr>
            <a:r>
              <a:rPr lang="ru-RU" dirty="0" smtClean="0"/>
              <a:t>-Профилактика </a:t>
            </a:r>
            <a:r>
              <a:rPr lang="ru-RU" dirty="0" smtClean="0"/>
              <a:t>правонарушений</a:t>
            </a:r>
          </a:p>
          <a:p>
            <a:pPr fontAlgn="base">
              <a:buNone/>
            </a:pPr>
            <a:r>
              <a:rPr lang="ru-RU" dirty="0" smtClean="0"/>
              <a:t>-Патриотическое </a:t>
            </a:r>
            <a:r>
              <a:rPr lang="ru-RU" dirty="0" smtClean="0"/>
              <a:t>воспитание</a:t>
            </a:r>
          </a:p>
          <a:p>
            <a:pPr>
              <a:buNone/>
            </a:pPr>
            <a:r>
              <a:rPr lang="ru-RU" dirty="0" smtClean="0"/>
              <a:t>-Совместные </a:t>
            </a:r>
            <a:r>
              <a:rPr lang="ru-RU" dirty="0" smtClean="0"/>
              <a:t>мероприятия</a:t>
            </a:r>
            <a:endParaRPr lang="ru-RU" dirty="0"/>
          </a:p>
        </p:txBody>
      </p:sp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1700808"/>
            <a:ext cx="4938828" cy="32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Благотворительные Фонды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67544" y="1700808"/>
            <a:ext cx="3826768" cy="4701136"/>
          </a:xfrm>
        </p:spPr>
        <p:txBody>
          <a:bodyPr/>
          <a:lstStyle/>
          <a:p>
            <a:pPr fontAlgn="base"/>
            <a:r>
              <a:rPr lang="ru-RU" b="1" dirty="0" smtClean="0"/>
              <a:t>Направление в работе:</a:t>
            </a:r>
          </a:p>
          <a:p>
            <a:pPr fontAlgn="base">
              <a:buNone/>
            </a:pPr>
            <a:r>
              <a:rPr lang="ru-RU" dirty="0" smtClean="0"/>
              <a:t>-Профориентация</a:t>
            </a:r>
            <a:endParaRPr lang="ru-RU" dirty="0" smtClean="0"/>
          </a:p>
          <a:p>
            <a:pPr fontAlgn="base">
              <a:buNone/>
            </a:pPr>
            <a:r>
              <a:rPr lang="ru-RU" dirty="0" smtClean="0"/>
              <a:t>-Развитие </a:t>
            </a:r>
            <a:r>
              <a:rPr lang="ru-RU" dirty="0" smtClean="0"/>
              <a:t>творческого потенциала</a:t>
            </a:r>
          </a:p>
          <a:p>
            <a:pPr>
              <a:buNone/>
            </a:pPr>
            <a:r>
              <a:rPr lang="ru-RU" dirty="0" smtClean="0"/>
              <a:t>-Развитие </a:t>
            </a:r>
            <a:r>
              <a:rPr lang="ru-RU" dirty="0" smtClean="0"/>
              <a:t>коммуникативных навыков</a:t>
            </a:r>
            <a:endParaRPr lang="ru-RU" dirty="0"/>
          </a:p>
        </p:txBody>
      </p:sp>
      <p:pic>
        <p:nvPicPr>
          <p:cNvPr id="30722" name="Picture 2" descr="https://volonter-star.ru/fotootchety/image?view=image&amp;format=raw&amp;type=orig&amp;id=188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1532789"/>
            <a:ext cx="3689648" cy="49195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Воспитательная среда детского дома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- </a:t>
            </a:r>
            <a:r>
              <a:rPr lang="ru-RU" dirty="0" smtClean="0"/>
              <a:t>гуманные традиционные взаимоотношения между членами </a:t>
            </a:r>
            <a:r>
              <a:rPr lang="ru-RU" dirty="0" smtClean="0"/>
              <a:t>коллектива;</a:t>
            </a:r>
          </a:p>
          <a:p>
            <a:r>
              <a:rPr lang="ru-RU" dirty="0" smtClean="0"/>
              <a:t> дисциплина;</a:t>
            </a:r>
          </a:p>
          <a:p>
            <a:r>
              <a:rPr lang="ru-RU" dirty="0" smtClean="0"/>
              <a:t>соблюдение этикета;</a:t>
            </a:r>
          </a:p>
          <a:p>
            <a:r>
              <a:rPr lang="ru-RU" dirty="0" smtClean="0"/>
              <a:t> великодушие;</a:t>
            </a:r>
          </a:p>
          <a:p>
            <a:r>
              <a:rPr lang="ru-RU" dirty="0" smtClean="0"/>
              <a:t>т</a:t>
            </a:r>
            <a:r>
              <a:rPr lang="ru-RU" dirty="0" smtClean="0"/>
              <a:t>оварищество;</a:t>
            </a:r>
          </a:p>
          <a:p>
            <a:r>
              <a:rPr lang="ru-RU" dirty="0" smtClean="0"/>
              <a:t>забота </a:t>
            </a:r>
            <a:r>
              <a:rPr lang="ru-RU" dirty="0" smtClean="0"/>
              <a:t>и внимание к </a:t>
            </a:r>
            <a:r>
              <a:rPr lang="ru-RU" dirty="0" smtClean="0"/>
              <a:t>младшим;</a:t>
            </a:r>
          </a:p>
          <a:p>
            <a:r>
              <a:rPr lang="ru-RU" dirty="0" smtClean="0"/>
              <a:t> </a:t>
            </a:r>
            <a:r>
              <a:rPr lang="ru-RU" dirty="0" smtClean="0"/>
              <a:t>деликатность по отношению к </a:t>
            </a:r>
            <a:r>
              <a:rPr lang="ru-RU" dirty="0" smtClean="0"/>
              <a:t>девочкам;</a:t>
            </a:r>
          </a:p>
          <a:p>
            <a:r>
              <a:rPr lang="ru-RU" dirty="0" smtClean="0"/>
              <a:t>уважительное отношение </a:t>
            </a:r>
            <a:r>
              <a:rPr lang="ru-RU" dirty="0" smtClean="0"/>
              <a:t>к </a:t>
            </a:r>
            <a:r>
              <a:rPr lang="ru-RU" dirty="0" smtClean="0"/>
              <a:t>старшим</a:t>
            </a:r>
            <a:r>
              <a:rPr lang="ru-RU" dirty="0" smtClean="0"/>
              <a:t>;</a:t>
            </a:r>
            <a:r>
              <a:rPr lang="ru-RU" dirty="0" smtClean="0"/>
              <a:t> </a:t>
            </a:r>
          </a:p>
          <a:p>
            <a:r>
              <a:rPr lang="ru-RU" dirty="0" smtClean="0"/>
              <a:t>бережное </a:t>
            </a:r>
            <a:r>
              <a:rPr lang="ru-RU" dirty="0" smtClean="0"/>
              <a:t>отношение к вещам, к обстановке, к оформлению  детского дома. </a:t>
            </a: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/>
          <a:lstStyle/>
          <a:p>
            <a:pPr algn="ctr"/>
            <a:r>
              <a:rPr lang="ru-RU" dirty="0" smtClean="0"/>
              <a:t>Благотворительные фонды</a:t>
            </a:r>
            <a:endParaRPr lang="ru-RU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2736"/>
            <a:ext cx="4943801" cy="2778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83216" y="3789040"/>
            <a:ext cx="5460784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4400" dirty="0" smtClean="0"/>
              <a:t>Спасибо за внимание!</a:t>
            </a:r>
            <a:endParaRPr lang="ru-RU" sz="4400" dirty="0"/>
          </a:p>
        </p:txBody>
      </p:sp>
      <p:pic>
        <p:nvPicPr>
          <p:cNvPr id="34818" name="Picture 2" descr="http://m-kurgan.ru/ulibka30-news/img/slider/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996952"/>
            <a:ext cx="8244408" cy="35038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Внутренняя воспитательная среда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fontAlgn="base"/>
            <a:r>
              <a:rPr lang="ru-RU" b="1" dirty="0" smtClean="0"/>
              <a:t>кружки </a:t>
            </a:r>
            <a:r>
              <a:rPr lang="ru-RU" b="1" dirty="0" smtClean="0"/>
              <a:t>по интересам</a:t>
            </a:r>
          </a:p>
          <a:p>
            <a:pPr fontAlgn="base"/>
            <a:r>
              <a:rPr lang="ru-RU" b="1" dirty="0" smtClean="0"/>
              <a:t>досуг</a:t>
            </a:r>
            <a:endParaRPr lang="ru-RU" b="1" dirty="0" smtClean="0"/>
          </a:p>
          <a:p>
            <a:pPr fontAlgn="base"/>
            <a:r>
              <a:rPr lang="ru-RU" b="1" dirty="0" smtClean="0"/>
              <a:t>профилактическая </a:t>
            </a:r>
            <a:r>
              <a:rPr lang="ru-RU" b="1" dirty="0" smtClean="0"/>
              <a:t>работа с  детьми «группы </a:t>
            </a:r>
            <a:r>
              <a:rPr lang="ru-RU" b="1" dirty="0" smtClean="0"/>
              <a:t>риска»</a:t>
            </a:r>
          </a:p>
          <a:p>
            <a:pPr fontAlgn="base"/>
            <a:r>
              <a:rPr lang="ru-RU" b="1" dirty="0" smtClean="0"/>
              <a:t>праздники</a:t>
            </a:r>
            <a:endParaRPr lang="ru-RU" b="1" dirty="0" smtClean="0"/>
          </a:p>
          <a:p>
            <a:r>
              <a:rPr lang="ru-RU" b="1" dirty="0" smtClean="0"/>
              <a:t>благоприятный микроклимат</a:t>
            </a:r>
          </a:p>
          <a:p>
            <a:r>
              <a:rPr lang="ru-RU" b="1" dirty="0" smtClean="0"/>
              <a:t>п</a:t>
            </a:r>
            <a:r>
              <a:rPr lang="ru-RU" b="1" dirty="0" smtClean="0"/>
              <a:t>сихолого-педагогическое сопровож</a:t>
            </a:r>
            <a:r>
              <a:rPr lang="ru-RU" dirty="0" smtClean="0"/>
              <a:t>дение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Внешняя воспитательная среда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fontAlgn="base"/>
            <a:r>
              <a:rPr lang="ru-RU" b="1" dirty="0" smtClean="0"/>
              <a:t>- </a:t>
            </a:r>
            <a:r>
              <a:rPr lang="ru-RU" b="1" dirty="0" smtClean="0"/>
              <a:t>учреждения вне детского дома</a:t>
            </a:r>
            <a:endParaRPr lang="ru-RU" dirty="0" smtClean="0"/>
          </a:p>
          <a:p>
            <a:pPr fontAlgn="base"/>
            <a:r>
              <a:rPr lang="ru-RU" b="1" dirty="0" smtClean="0"/>
              <a:t>- СМИ</a:t>
            </a:r>
            <a:endParaRPr lang="ru-RU" dirty="0" smtClean="0"/>
          </a:p>
          <a:p>
            <a:pPr fontAlgn="base"/>
            <a:r>
              <a:rPr lang="ru-RU" b="1" dirty="0" smtClean="0"/>
              <a:t>- друзья (социальные партеры)</a:t>
            </a: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Инновационные подходы </a:t>
            </a:r>
            <a:r>
              <a:rPr lang="ru-RU" dirty="0" smtClean="0"/>
              <a:t>при формировании социальной компетентности воспитанников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b="1" dirty="0" smtClean="0"/>
              <a:t>Социальное </a:t>
            </a:r>
            <a:r>
              <a:rPr lang="ru-RU" b="1" dirty="0" smtClean="0"/>
              <a:t>образование и социальное воспитание детей-сирот посредством организации теоретических и практических занятий в рамках программы </a:t>
            </a:r>
            <a:r>
              <a:rPr lang="ru-RU" b="1" dirty="0" smtClean="0"/>
              <a:t>«</a:t>
            </a:r>
            <a:r>
              <a:rPr lang="ru-RU" b="1" dirty="0" smtClean="0"/>
              <a:t>Школа самостоятельной </a:t>
            </a:r>
            <a:r>
              <a:rPr lang="ru-RU" b="1" dirty="0" smtClean="0"/>
              <a:t>жизни</a:t>
            </a:r>
            <a:r>
              <a:rPr lang="ru-RU" b="1" dirty="0" smtClean="0"/>
              <a:t>»</a:t>
            </a:r>
          </a:p>
          <a:p>
            <a:r>
              <a:rPr lang="ru-RU" b="1" dirty="0" smtClean="0"/>
              <a:t>Трудоустройство </a:t>
            </a:r>
            <a:r>
              <a:rPr lang="ru-RU" b="1" dirty="0" smtClean="0"/>
              <a:t>воспитанников старшего подросткового возраста в свободное от учебы время в МУ «Молодежный центр</a:t>
            </a:r>
            <a:r>
              <a:rPr lang="ru-RU" b="1" dirty="0" smtClean="0"/>
              <a:t>»</a:t>
            </a:r>
          </a:p>
          <a:p>
            <a:r>
              <a:rPr lang="ru-RU" b="1" dirty="0" smtClean="0"/>
              <a:t>Участие воспитанников в конкурсах, </a:t>
            </a:r>
            <a:r>
              <a:rPr lang="ru-RU" b="1" dirty="0" smtClean="0"/>
              <a:t>соревнованиях</a:t>
            </a:r>
            <a:endParaRPr lang="ru-RU" b="1" dirty="0" smtClean="0"/>
          </a:p>
          <a:p>
            <a:r>
              <a:rPr lang="ru-RU" b="1" dirty="0" smtClean="0"/>
              <a:t>Расширение </a:t>
            </a:r>
            <a:r>
              <a:rPr lang="ru-RU" b="1" dirty="0" smtClean="0"/>
              <a:t>выбора учебных заведений НПО, СПО и ВПО вне зависимости от места жительства воспитанника. </a:t>
            </a:r>
            <a:endParaRPr lang="ru-RU" b="1" dirty="0" smtClean="0"/>
          </a:p>
          <a:p>
            <a:r>
              <a:rPr lang="ru-RU" b="1" dirty="0" smtClean="0"/>
              <a:t>Содействие </a:t>
            </a:r>
            <a:r>
              <a:rPr lang="ru-RU" b="1" dirty="0" smtClean="0"/>
              <a:t>в продолжении обучения детей в 10 – 11 классах</a:t>
            </a:r>
          </a:p>
          <a:p>
            <a:r>
              <a:rPr lang="ru-RU" b="1" dirty="0" smtClean="0"/>
              <a:t>Организация </a:t>
            </a:r>
            <a:r>
              <a:rPr lang="ru-RU" b="1" dirty="0" smtClean="0"/>
              <a:t>праздников в детском доме с приглашением гостей – открытость детского </a:t>
            </a:r>
            <a:r>
              <a:rPr lang="ru-RU" b="1" dirty="0" smtClean="0"/>
              <a:t>дома</a:t>
            </a:r>
            <a:endParaRPr lang="ru-RU" b="1" dirty="0" smtClean="0"/>
          </a:p>
          <a:p>
            <a:r>
              <a:rPr lang="ru-RU" b="1" dirty="0" smtClean="0"/>
              <a:t> </a:t>
            </a:r>
            <a:r>
              <a:rPr lang="ru-RU" b="1" dirty="0" smtClean="0"/>
              <a:t>Интеграция воспитанников в социальное окружение через различные формы сотрудничества с социальными партнерами детского дома;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Социальное партнерство детского дома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419872" y="2276872"/>
            <a:ext cx="1728192" cy="115212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Направления работы с внешней средой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148064" y="1052736"/>
            <a:ext cx="3096344" cy="122413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Обучение воспитанников в </a:t>
            </a:r>
            <a:r>
              <a:rPr lang="ru-RU" dirty="0" smtClean="0"/>
              <a:t>учреждениях дополнительного образования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1124744"/>
            <a:ext cx="3096344" cy="11521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Обучение воспитанников в общеобразовательных и профессиональных учебных заведениях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3501008"/>
            <a:ext cx="3218656" cy="122413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Сопровождение </a:t>
            </a:r>
            <a:r>
              <a:rPr lang="ru-RU" dirty="0" smtClean="0"/>
              <a:t>специализированными </a:t>
            </a:r>
            <a:r>
              <a:rPr lang="ru-RU" dirty="0" smtClean="0"/>
              <a:t>центрами и медицинскими учреждениями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148064" y="3573016"/>
            <a:ext cx="3096344" cy="122413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Участие благотворителей в укреплении материально-технической базы учреждения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5229200"/>
            <a:ext cx="2304256" cy="86409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r>
              <a:rPr lang="ru-RU" dirty="0" smtClean="0"/>
              <a:t>профессиональная ориентация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419872" y="5229200"/>
            <a:ext cx="1800200" cy="914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Совместное проведение мероприятий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012160" y="5157192"/>
            <a:ext cx="2376264" cy="86409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Профилактика правонарушений</a:t>
            </a:r>
            <a:endParaRPr lang="ru-RU" dirty="0"/>
          </a:p>
        </p:txBody>
      </p:sp>
      <p:cxnSp>
        <p:nvCxnSpPr>
          <p:cNvPr id="14" name="Прямая со стрелкой 13"/>
          <p:cNvCxnSpPr/>
          <p:nvPr/>
        </p:nvCxnSpPr>
        <p:spPr>
          <a:xfrm flipH="1" flipV="1">
            <a:off x="3419872" y="1484784"/>
            <a:ext cx="720080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4" idx="0"/>
          </p:cNvCxnSpPr>
          <p:nvPr/>
        </p:nvCxnSpPr>
        <p:spPr>
          <a:xfrm flipV="1">
            <a:off x="4283968" y="1340768"/>
            <a:ext cx="864096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stCxn id="4" idx="1"/>
          </p:cNvCxnSpPr>
          <p:nvPr/>
        </p:nvCxnSpPr>
        <p:spPr>
          <a:xfrm flipH="1">
            <a:off x="1187624" y="2852936"/>
            <a:ext cx="2232248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stCxn id="4" idx="3"/>
          </p:cNvCxnSpPr>
          <p:nvPr/>
        </p:nvCxnSpPr>
        <p:spPr>
          <a:xfrm>
            <a:off x="5148064" y="2852936"/>
            <a:ext cx="1944216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H="1">
            <a:off x="1619672" y="3501008"/>
            <a:ext cx="2592288" cy="16561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4211960" y="3501008"/>
            <a:ext cx="0" cy="16561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4211960" y="3501008"/>
            <a:ext cx="3096344" cy="17281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097216" cy="41805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Социальные партнеры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300192" y="1844824"/>
            <a:ext cx="2376264" cy="79208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Благотворительные фонды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228184" y="3861048"/>
            <a:ext cx="2448272" cy="14401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Юные друзья полиции </a:t>
            </a:r>
            <a:r>
              <a:rPr lang="ru-RU" dirty="0" smtClean="0"/>
              <a:t>подразделения ПДН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444208" y="5517232"/>
            <a:ext cx="2088232" cy="914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Мотоклуб</a:t>
            </a:r>
            <a:r>
              <a:rPr lang="ru-RU" dirty="0" smtClean="0"/>
              <a:t> </a:t>
            </a:r>
            <a:r>
              <a:rPr lang="ru-RU" dirty="0" smtClean="0"/>
              <a:t>«</a:t>
            </a:r>
            <a:r>
              <a:rPr lang="en-US" dirty="0" smtClean="0"/>
              <a:t>Patriots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300192" y="2780928"/>
            <a:ext cx="2376264" cy="86409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Отделение </a:t>
            </a:r>
            <a:r>
              <a:rPr lang="ru-RU" dirty="0" smtClean="0"/>
              <a:t>ГИБДД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5517232"/>
            <a:ext cx="2160240" cy="9807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Воинская часть 74400 г.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275856" y="5301208"/>
            <a:ext cx="2520280" cy="10801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Управление Федеральной службы судебных приставов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4005064"/>
            <a:ext cx="2592288" cy="136815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Храм иконы Божией Матери «Знамение» в </a:t>
            </a:r>
            <a:r>
              <a:rPr lang="ru-RU" dirty="0" err="1" smtClean="0"/>
              <a:t>Аксиньине</a:t>
            </a:r>
            <a:r>
              <a:rPr lang="ru-RU" dirty="0" smtClean="0"/>
              <a:t> и Свято-Алексеевская Пустынь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95536" y="2852936"/>
            <a:ext cx="2232248" cy="100811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ЦЗН, </a:t>
            </a:r>
          </a:p>
          <a:p>
            <a:pPr algn="ctr"/>
            <a:r>
              <a:rPr lang="ru-RU" dirty="0" smtClean="0"/>
              <a:t>МУ «Молодежный центр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95536" y="1772816"/>
            <a:ext cx="2016224" cy="914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</a:t>
            </a:r>
            <a:r>
              <a:rPr lang="ru-RU" dirty="0" smtClean="0"/>
              <a:t>иблиотеки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444208" y="692696"/>
            <a:ext cx="2232248" cy="914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Предприятия города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355976" y="764704"/>
            <a:ext cx="1728192" cy="79208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Спорт-клуб</a:t>
            </a:r>
            <a:r>
              <a:rPr lang="ru-RU" dirty="0" smtClean="0"/>
              <a:t> «Ледовый» ФОК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627784" y="764704"/>
            <a:ext cx="1440160" cy="79208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Школа, колледж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395536" y="764704"/>
            <a:ext cx="2016224" cy="79208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Органы опеки и попечительства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3707904" y="2276872"/>
            <a:ext cx="1872208" cy="141845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Детский дом</a:t>
            </a:r>
            <a:endParaRPr lang="ru-RU" sz="3200" dirty="0"/>
          </a:p>
        </p:txBody>
      </p:sp>
      <p:cxnSp>
        <p:nvCxnSpPr>
          <p:cNvPr id="24" name="Прямая со стрелкой 23"/>
          <p:cNvCxnSpPr/>
          <p:nvPr/>
        </p:nvCxnSpPr>
        <p:spPr>
          <a:xfrm>
            <a:off x="2411760" y="1556792"/>
            <a:ext cx="1368152" cy="72008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>
            <a:off x="5580112" y="1556792"/>
            <a:ext cx="864096" cy="72008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stCxn id="18" idx="2"/>
            <a:endCxn id="20" idx="0"/>
          </p:cNvCxnSpPr>
          <p:nvPr/>
        </p:nvCxnSpPr>
        <p:spPr>
          <a:xfrm>
            <a:off x="3347864" y="1556792"/>
            <a:ext cx="1296144" cy="72008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stCxn id="17" idx="2"/>
            <a:endCxn id="20" idx="0"/>
          </p:cNvCxnSpPr>
          <p:nvPr/>
        </p:nvCxnSpPr>
        <p:spPr>
          <a:xfrm flipH="1">
            <a:off x="4644008" y="1556792"/>
            <a:ext cx="576064" cy="72008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>
            <a:stCxn id="15" idx="3"/>
          </p:cNvCxnSpPr>
          <p:nvPr/>
        </p:nvCxnSpPr>
        <p:spPr>
          <a:xfrm>
            <a:off x="2411760" y="2230016"/>
            <a:ext cx="1440160" cy="62292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>
            <a:stCxn id="7" idx="1"/>
            <a:endCxn id="20" idx="3"/>
          </p:cNvCxnSpPr>
          <p:nvPr/>
        </p:nvCxnSpPr>
        <p:spPr>
          <a:xfrm flipH="1">
            <a:off x="5580112" y="2240868"/>
            <a:ext cx="720080" cy="74523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>
            <a:stCxn id="14" idx="3"/>
            <a:endCxn id="20" idx="1"/>
          </p:cNvCxnSpPr>
          <p:nvPr/>
        </p:nvCxnSpPr>
        <p:spPr>
          <a:xfrm flipV="1">
            <a:off x="2627784" y="2986100"/>
            <a:ext cx="1080120" cy="37089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>
            <a:stCxn id="10" idx="1"/>
            <a:endCxn id="20" idx="3"/>
          </p:cNvCxnSpPr>
          <p:nvPr/>
        </p:nvCxnSpPr>
        <p:spPr>
          <a:xfrm flipH="1" flipV="1">
            <a:off x="5580112" y="2986100"/>
            <a:ext cx="720080" cy="22687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>
            <a:stCxn id="13" idx="3"/>
          </p:cNvCxnSpPr>
          <p:nvPr/>
        </p:nvCxnSpPr>
        <p:spPr>
          <a:xfrm flipV="1">
            <a:off x="2915816" y="3717032"/>
            <a:ext cx="792088" cy="97210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>
            <a:stCxn id="8" idx="1"/>
          </p:cNvCxnSpPr>
          <p:nvPr/>
        </p:nvCxnSpPr>
        <p:spPr>
          <a:xfrm flipH="1" flipV="1">
            <a:off x="5580112" y="3717032"/>
            <a:ext cx="648072" cy="86409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>
            <a:stCxn id="11" idx="3"/>
          </p:cNvCxnSpPr>
          <p:nvPr/>
        </p:nvCxnSpPr>
        <p:spPr>
          <a:xfrm flipV="1">
            <a:off x="2627784" y="3717032"/>
            <a:ext cx="1512168" cy="229056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>
            <a:stCxn id="9" idx="1"/>
          </p:cNvCxnSpPr>
          <p:nvPr/>
        </p:nvCxnSpPr>
        <p:spPr>
          <a:xfrm flipH="1" flipV="1">
            <a:off x="5004048" y="3717032"/>
            <a:ext cx="1440160" cy="22574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>
            <a:stCxn id="12" idx="0"/>
            <a:endCxn id="20" idx="2"/>
          </p:cNvCxnSpPr>
          <p:nvPr/>
        </p:nvCxnSpPr>
        <p:spPr>
          <a:xfrm flipV="1">
            <a:off x="4535996" y="3695328"/>
            <a:ext cx="108012" cy="160588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Прямоугольник 51"/>
          <p:cNvSpPr/>
          <p:nvPr/>
        </p:nvSpPr>
        <p:spPr>
          <a:xfrm>
            <a:off x="3563888" y="4221088"/>
            <a:ext cx="2160240" cy="914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Государственная дума</a:t>
            </a:r>
            <a:endParaRPr lang="ru-RU" dirty="0"/>
          </a:p>
        </p:txBody>
      </p:sp>
      <p:cxnSp>
        <p:nvCxnSpPr>
          <p:cNvPr id="54" name="Прямая со стрелкой 53"/>
          <p:cNvCxnSpPr/>
          <p:nvPr/>
        </p:nvCxnSpPr>
        <p:spPr>
          <a:xfrm flipH="1">
            <a:off x="4355976" y="3789040"/>
            <a:ext cx="72008" cy="43204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Направление в работе:</a:t>
            </a:r>
          </a:p>
          <a:p>
            <a:endParaRPr lang="ru-RU" dirty="0" smtClean="0"/>
          </a:p>
          <a:p>
            <a:pPr>
              <a:buNone/>
            </a:pPr>
            <a:r>
              <a:rPr lang="ru-RU" dirty="0" smtClean="0"/>
              <a:t>- обеспечение </a:t>
            </a:r>
            <a:r>
              <a:rPr lang="ru-RU" dirty="0" smtClean="0"/>
              <a:t>защиты </a:t>
            </a:r>
            <a:r>
              <a:rPr lang="ru-RU" dirty="0" smtClean="0"/>
              <a:t>прав интересов  </a:t>
            </a:r>
            <a:r>
              <a:rPr lang="ru-RU" dirty="0" smtClean="0"/>
              <a:t>воспитанников</a:t>
            </a:r>
            <a:r>
              <a:rPr lang="ru-RU" dirty="0" smtClean="0"/>
              <a:t>.</a:t>
            </a: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Направление в работе:</a:t>
            </a:r>
          </a:p>
          <a:p>
            <a:endParaRPr lang="ru-RU" dirty="0" smtClean="0"/>
          </a:p>
          <a:p>
            <a:pPr>
              <a:buNone/>
            </a:pPr>
            <a:r>
              <a:rPr lang="ru-RU" dirty="0" smtClean="0"/>
              <a:t>- с</a:t>
            </a:r>
            <a:r>
              <a:rPr lang="ru-RU" dirty="0" smtClean="0"/>
              <a:t>оциализация воспитанников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"/>
          </p:nvPr>
        </p:nvSpPr>
        <p:spPr>
          <a:xfrm>
            <a:off x="251520" y="332656"/>
            <a:ext cx="3863280" cy="1895432"/>
          </a:xfrm>
        </p:spPr>
        <p:txBody>
          <a:bodyPr/>
          <a:lstStyle/>
          <a:p>
            <a:r>
              <a:rPr lang="ru-RU" sz="3200" dirty="0" smtClean="0"/>
              <a:t>Органы опеки и попечительства</a:t>
            </a:r>
          </a:p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355976" y="404664"/>
            <a:ext cx="3645024" cy="1823424"/>
          </a:xfrm>
        </p:spPr>
        <p:txBody>
          <a:bodyPr/>
          <a:lstStyle/>
          <a:p>
            <a:pPr algn="ctr"/>
            <a:r>
              <a:rPr lang="ru-RU" sz="3200" dirty="0" smtClean="0"/>
              <a:t>Школа, колледж</a:t>
            </a:r>
            <a:endParaRPr lang="ru-RU" sz="3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Дополнительное образование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700808"/>
            <a:ext cx="3682752" cy="4773144"/>
          </a:xfrm>
        </p:spPr>
        <p:txBody>
          <a:bodyPr/>
          <a:lstStyle/>
          <a:p>
            <a:r>
              <a:rPr lang="ru-RU" b="1" dirty="0" smtClean="0"/>
              <a:t>Направление работы</a:t>
            </a:r>
            <a:r>
              <a:rPr lang="ru-RU" dirty="0" smtClean="0"/>
              <a:t>:</a:t>
            </a:r>
          </a:p>
          <a:p>
            <a:pPr>
              <a:buNone/>
            </a:pPr>
            <a:r>
              <a:rPr lang="ru-RU" dirty="0" smtClean="0"/>
              <a:t>-Творческое развитие</a:t>
            </a:r>
          </a:p>
          <a:p>
            <a:pPr>
              <a:buNone/>
            </a:pPr>
            <a:r>
              <a:rPr lang="ru-RU" dirty="0" smtClean="0"/>
              <a:t>-Социализация</a:t>
            </a:r>
          </a:p>
          <a:p>
            <a:pPr>
              <a:buNone/>
            </a:pPr>
            <a:r>
              <a:rPr lang="ru-RU" dirty="0" smtClean="0"/>
              <a:t>-Жизнестойкость</a:t>
            </a:r>
          </a:p>
          <a:p>
            <a:pPr>
              <a:buNone/>
            </a:pPr>
            <a:r>
              <a:rPr lang="ru-RU" dirty="0" smtClean="0"/>
              <a:t>-Развитие коммуникативных навыков</a:t>
            </a:r>
            <a:endParaRPr lang="ru-RU" dirty="0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1340768"/>
            <a:ext cx="4839860" cy="2722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123180"/>
            <a:ext cx="3672408" cy="2535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</TotalTime>
  <Words>590</Words>
  <Application>Microsoft Office PowerPoint</Application>
  <PresentationFormat>Экран (4:3)</PresentationFormat>
  <Paragraphs>134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Эркер</vt:lpstr>
      <vt:lpstr>Слайд 1</vt:lpstr>
      <vt:lpstr>Воспитательная среда детского дома </vt:lpstr>
      <vt:lpstr>Внутренняя воспитательная среда </vt:lpstr>
      <vt:lpstr>Внешняя воспитательная среда </vt:lpstr>
      <vt:lpstr>Инновационные подходы при формировании социальной компетентности воспитанников </vt:lpstr>
      <vt:lpstr>Социальное партнерство детского дома </vt:lpstr>
      <vt:lpstr>Социальные партнеры</vt:lpstr>
      <vt:lpstr>Слайд 8</vt:lpstr>
      <vt:lpstr>Дополнительное образование</vt:lpstr>
      <vt:lpstr>Предприятия города Переславля-Залесского</vt:lpstr>
      <vt:lpstr>Библиотеки города Переславля-Залесского</vt:lpstr>
      <vt:lpstr>Центр занятости населения,  МУ «Молодежный центр»</vt:lpstr>
      <vt:lpstr>Государственная дума</vt:lpstr>
      <vt:lpstr>Храм иконы Божией Матери «Знамение» в Аксиньине и Свято-Алексеевская Пустынь</vt:lpstr>
      <vt:lpstr>Управление Федеральной службы судебных приставов</vt:lpstr>
      <vt:lpstr>Воинская часть 74400 г.  Отделение ГИБДД   Мотоклуб «Patriots»</vt:lpstr>
      <vt:lpstr>Воинская часть 74400 г.  Отделение ГИБДД   Мотоклуб «Patriots»</vt:lpstr>
      <vt:lpstr>Юные друзья полиции подразделения инспекции по делам несовершеннолетних</vt:lpstr>
      <vt:lpstr>Благотворительные Фонды</vt:lpstr>
      <vt:lpstr>Благотворительные фонды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Полина Опарина</dc:creator>
  <cp:lastModifiedBy>Acer</cp:lastModifiedBy>
  <cp:revision>21</cp:revision>
  <dcterms:created xsi:type="dcterms:W3CDTF">2019-04-17T18:55:22Z</dcterms:created>
  <dcterms:modified xsi:type="dcterms:W3CDTF">2019-04-17T22:26:53Z</dcterms:modified>
</cp:coreProperties>
</file>