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sldIdLst>
    <p:sldId id="256" r:id="rId2"/>
    <p:sldId id="257" r:id="rId3"/>
    <p:sldId id="258" r:id="rId4"/>
    <p:sldId id="261" r:id="rId5"/>
    <p:sldId id="260" r:id="rId6"/>
    <p:sldId id="262" r:id="rId7"/>
    <p:sldId id="263" r:id="rId8"/>
    <p:sldId id="264" r:id="rId9"/>
    <p:sldId id="265" r:id="rId10"/>
    <p:sldId id="266" r:id="rId1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7" d="100"/>
          <a:sy n="107" d="100"/>
        </p:scale>
        <p:origin x="-408" y="3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Прямоугольник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Прямоугольник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Прямоугольник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Прямоугольник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Скругленный прямоугольник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Скругленный прямоугольник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Прямоугольник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6705600" y="4206240"/>
            <a:ext cx="960120" cy="457200"/>
          </a:xfrm>
        </p:spPr>
        <p:txBody>
          <a:bodyPr/>
          <a:lstStyle/>
          <a:p>
            <a:fld id="{5B106E36-FD25-4E2D-B0AA-010F637433A0}" type="datetimeFigureOut">
              <a:rPr lang="ru-RU" smtClean="0"/>
              <a:pPr/>
              <a:t>18.04.2018</a:t>
            </a:fld>
            <a:endParaRPr lang="ru-RU"/>
          </a:p>
        </p:txBody>
      </p:sp>
      <p:sp>
        <p:nvSpPr>
          <p:cNvPr id="17" name="Нижний колонтитул 16"/>
          <p:cNvSpPr>
            <a:spLocks noGrp="1"/>
          </p:cNvSpPr>
          <p:nvPr>
            <p:ph type="ftr" sz="quarter" idx="11"/>
          </p:nvPr>
        </p:nvSpPr>
        <p:spPr>
          <a:xfrm>
            <a:off x="5410200" y="4205288"/>
            <a:ext cx="1295400" cy="457200"/>
          </a:xfrm>
        </p:spPr>
        <p:txBody>
          <a:bodyPr/>
          <a:lstStyle/>
          <a:p>
            <a:endParaRPr lang="ru-RU"/>
          </a:p>
        </p:txBody>
      </p:sp>
      <p:sp>
        <p:nvSpPr>
          <p:cNvPr id="29" name="Номер слайда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18.04.2018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18.04.2018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18.04.2018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18.04.2018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18.04.2018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nchor="ctr"/>
          <a:lstStyle>
            <a:lvl1pPr>
              <a:defRPr sz="4000" b="0" i="0"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Дата 25"/>
          <p:cNvSpPr>
            <a:spLocks noGrp="1"/>
          </p:cNvSpPr>
          <p:nvPr>
            <p:ph type="dt" sz="half" idx="10"/>
          </p:nvPr>
        </p:nvSpPr>
        <p:spPr/>
        <p:txBody>
          <a:bodyPr rtlCol="0"/>
          <a:lstStyle/>
          <a:p>
            <a:fld id="{5B106E36-FD25-4E2D-B0AA-010F637433A0}" type="datetimeFigureOut">
              <a:rPr lang="ru-RU" smtClean="0"/>
              <a:pPr/>
              <a:t>18.04.2018</a:t>
            </a:fld>
            <a:endParaRPr lang="ru-RU"/>
          </a:p>
        </p:txBody>
      </p:sp>
      <p:sp>
        <p:nvSpPr>
          <p:cNvPr id="27" name="Номер слайда 26"/>
          <p:cNvSpPr>
            <a:spLocks noGrp="1"/>
          </p:cNvSpPr>
          <p:nvPr>
            <p:ph type="sldNum" sz="quarter" idx="11"/>
          </p:nvPr>
        </p:nvSpPr>
        <p:spPr/>
        <p:txBody>
          <a:bodyPr rtlCol="0"/>
          <a:lstStyle/>
          <a:p>
            <a:fld id="{725C68B6-61C2-468F-89AB-4B9F7531AA68}" type="slidenum">
              <a:rPr lang="ru-RU" smtClean="0"/>
              <a:pPr/>
              <a:t>‹#›</a:t>
            </a:fld>
            <a:endParaRPr lang="ru-RU"/>
          </a:p>
        </p:txBody>
      </p:sp>
      <p:sp>
        <p:nvSpPr>
          <p:cNvPr id="28" name="Нижний колонтитул 27"/>
          <p:cNvSpPr>
            <a:spLocks noGrp="1"/>
          </p:cNvSpPr>
          <p:nvPr>
            <p:ph type="ftr" sz="quarter" idx="12"/>
          </p:nvPr>
        </p:nvSpPr>
        <p:spPr/>
        <p:txBody>
          <a:bodyPr rtlCol="0"/>
          <a:lstStyle/>
          <a:p>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ru-RU" smtClean="0"/>
              <a:t>Образец заголовка</a:t>
            </a:r>
            <a:endParaRPr kumimoji="0" lang="en-US"/>
          </a:p>
        </p:txBody>
      </p:sp>
      <p:sp>
        <p:nvSpPr>
          <p:cNvPr id="3" name="Дата 2"/>
          <p:cNvSpPr>
            <a:spLocks noGrp="1"/>
          </p:cNvSpPr>
          <p:nvPr>
            <p:ph type="dt" sz="half" idx="10"/>
          </p:nvPr>
        </p:nvSpPr>
        <p:spPr>
          <a:xfrm>
            <a:off x="6583680" y="612648"/>
            <a:ext cx="957264" cy="457200"/>
          </a:xfrm>
        </p:spPr>
        <p:txBody>
          <a:bodyPr/>
          <a:lstStyle/>
          <a:p>
            <a:fld id="{5B106E36-FD25-4E2D-B0AA-010F637433A0}" type="datetimeFigureOut">
              <a:rPr lang="ru-RU" smtClean="0"/>
              <a:pPr/>
              <a:t>18.04.2018</a:t>
            </a:fld>
            <a:endParaRPr lang="ru-RU"/>
          </a:p>
        </p:txBody>
      </p:sp>
      <p:sp>
        <p:nvSpPr>
          <p:cNvPr id="4" name="Нижний колонтитул 3"/>
          <p:cNvSpPr>
            <a:spLocks noGrp="1"/>
          </p:cNvSpPr>
          <p:nvPr>
            <p:ph type="ftr" sz="quarter" idx="11"/>
          </p:nvPr>
        </p:nvSpPr>
        <p:spPr>
          <a:xfrm>
            <a:off x="5257800" y="612648"/>
            <a:ext cx="1325880" cy="457200"/>
          </a:xfrm>
        </p:spPr>
        <p:txBody>
          <a:bodyPr/>
          <a:lstStyle/>
          <a:p>
            <a:endParaRPr lang="ru-RU"/>
          </a:p>
        </p:txBody>
      </p:sp>
      <p:sp>
        <p:nvSpPr>
          <p:cNvPr id="5" name="Номер слайда 4"/>
          <p:cNvSpPr>
            <a:spLocks noGrp="1"/>
          </p:cNvSpPr>
          <p:nvPr>
            <p:ph type="sldNum" sz="quarter" idx="12"/>
          </p:nvPr>
        </p:nvSpPr>
        <p:spPr>
          <a:xfrm>
            <a:off x="8174736" y="2272"/>
            <a:ext cx="762000" cy="365760"/>
          </a:xfrm>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18.04.2018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kumimoji="0" lang="ru-RU" smtClean="0"/>
              <a:t>Образец заголовка</a:t>
            </a:r>
            <a:endParaRPr kumimoji="0"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18.04.2018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18.04.2018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Прямоугольник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Прямоугольник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Прямоугольник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Прямоугольник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Скругленный прямоугольник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Скругленный прямоугольник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Прямоугольник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Прямоугольник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Прямоугольник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Прямоугольник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Прямоугольник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Прямоугольник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Заголовок 21"/>
          <p:cNvSpPr>
            <a:spLocks noGrp="1"/>
          </p:cNvSpPr>
          <p:nvPr>
            <p:ph type="title"/>
          </p:nvPr>
        </p:nvSpPr>
        <p:spPr>
          <a:xfrm>
            <a:off x="457200" y="1143000"/>
            <a:ext cx="8229600" cy="10668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5B106E36-FD25-4E2D-B0AA-010F637433A0}" type="datetimeFigureOut">
              <a:rPr lang="ru-RU" smtClean="0"/>
              <a:pPr/>
              <a:t>18.04.2018</a:t>
            </a:fld>
            <a:endParaRPr lang="ru-RU"/>
          </a:p>
        </p:txBody>
      </p:sp>
      <p:sp>
        <p:nvSpPr>
          <p:cNvPr id="3" name="Нижний колонтитул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ru-RU"/>
          </a:p>
        </p:txBody>
      </p:sp>
      <p:sp>
        <p:nvSpPr>
          <p:cNvPr id="23" name="Номер слайда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260648"/>
            <a:ext cx="8784976" cy="2376264"/>
          </a:xfrm>
        </p:spPr>
        <p:txBody>
          <a:bodyPr>
            <a:noAutofit/>
          </a:bodyPr>
          <a:lstStyle/>
          <a:p>
            <a:pPr algn="ctr"/>
            <a:r>
              <a:rPr lang="ru-RU" sz="2800" dirty="0" smtClean="0"/>
              <a:t>Преемственность процесса подготовки выпускников детских домов и школ- интернатов к самостоятельной жизни в условиях постинтернатного сопровождения выпускников.</a:t>
            </a:r>
            <a:endParaRPr lang="ru-RU" sz="2800" b="1" dirty="0"/>
          </a:p>
        </p:txBody>
      </p:sp>
      <p:sp>
        <p:nvSpPr>
          <p:cNvPr id="3" name="Подзаголовок 2"/>
          <p:cNvSpPr>
            <a:spLocks noGrp="1"/>
          </p:cNvSpPr>
          <p:nvPr>
            <p:ph type="subTitle" idx="1"/>
          </p:nvPr>
        </p:nvSpPr>
        <p:spPr>
          <a:xfrm>
            <a:off x="2023120" y="4077072"/>
            <a:ext cx="7120880" cy="1752600"/>
          </a:xfrm>
        </p:spPr>
        <p:txBody>
          <a:bodyPr>
            <a:normAutofit/>
          </a:bodyPr>
          <a:lstStyle/>
          <a:p>
            <a:pPr algn="r"/>
            <a:endParaRPr lang="ru-RU" sz="1800" b="1" dirty="0" smtClean="0">
              <a:latin typeface="Times New Roman" pitchFamily="18" charset="0"/>
              <a:cs typeface="Times New Roman" pitchFamily="18" charset="0"/>
            </a:endParaRPr>
          </a:p>
          <a:p>
            <a:pPr algn="r"/>
            <a:endParaRPr lang="ru-RU" sz="1800" b="1" dirty="0" smtClean="0">
              <a:latin typeface="Times New Roman" pitchFamily="18" charset="0"/>
              <a:cs typeface="Times New Roman" pitchFamily="18" charset="0"/>
            </a:endParaRPr>
          </a:p>
          <a:p>
            <a:pPr algn="r"/>
            <a:r>
              <a:rPr lang="ru-RU" sz="1800" b="1" dirty="0" smtClean="0">
                <a:latin typeface="Times New Roman" pitchFamily="18" charset="0"/>
                <a:cs typeface="Times New Roman" pitchFamily="18" charset="0"/>
              </a:rPr>
              <a:t>Королева </a:t>
            </a:r>
            <a:r>
              <a:rPr lang="ru-RU" sz="1800" b="1" dirty="0" smtClean="0">
                <a:latin typeface="Times New Roman" pitchFamily="18" charset="0"/>
                <a:cs typeface="Times New Roman" pitchFamily="18" charset="0"/>
              </a:rPr>
              <a:t>Л. А.</a:t>
            </a:r>
          </a:p>
          <a:p>
            <a:pPr algn="r"/>
            <a:r>
              <a:rPr lang="ru-RU" sz="1800" b="1" dirty="0" smtClean="0">
                <a:latin typeface="Times New Roman" pitchFamily="18" charset="0"/>
                <a:cs typeface="Times New Roman" pitchFamily="18" charset="0"/>
              </a:rPr>
              <a:t>руководитель службы постинтернатного </a:t>
            </a:r>
            <a:endParaRPr lang="ru-RU" sz="1800" b="1" dirty="0" smtClean="0">
              <a:latin typeface="Times New Roman" pitchFamily="18" charset="0"/>
              <a:cs typeface="Times New Roman" pitchFamily="18" charset="0"/>
            </a:endParaRPr>
          </a:p>
          <a:p>
            <a:pPr algn="r"/>
            <a:r>
              <a:rPr lang="ru-RU" sz="1800" b="1" dirty="0" smtClean="0">
                <a:latin typeface="Times New Roman" pitchFamily="18" charset="0"/>
                <a:cs typeface="Times New Roman" pitchFamily="18" charset="0"/>
              </a:rPr>
              <a:t>сопровождения ГУ </a:t>
            </a:r>
            <a:r>
              <a:rPr lang="ru-RU" sz="1800" b="1" dirty="0" smtClean="0">
                <a:latin typeface="Times New Roman" pitchFamily="18" charset="0"/>
                <a:cs typeface="Times New Roman" pitchFamily="18" charset="0"/>
              </a:rPr>
              <a:t>ЯО «Рыбинский детский дом»</a:t>
            </a:r>
          </a:p>
          <a:p>
            <a:endParaRPr lang="ru-RU" dirty="0"/>
          </a:p>
        </p:txBody>
      </p:sp>
      <p:pic>
        <p:nvPicPr>
          <p:cNvPr id="7170" name="Picture 2"/>
          <p:cNvPicPr>
            <a:picLocks noChangeAspect="1" noChangeArrowheads="1"/>
          </p:cNvPicPr>
          <p:nvPr/>
        </p:nvPicPr>
        <p:blipFill>
          <a:blip r:embed="rId2" cstate="print"/>
          <a:srcRect/>
          <a:stretch>
            <a:fillRect/>
          </a:stretch>
        </p:blipFill>
        <p:spPr bwMode="auto">
          <a:xfrm>
            <a:off x="107504" y="3933056"/>
            <a:ext cx="3419872" cy="24723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764704"/>
            <a:ext cx="8229600" cy="1066800"/>
          </a:xfrm>
        </p:spPr>
        <p:txBody>
          <a:bodyPr/>
          <a:lstStyle/>
          <a:p>
            <a:pPr algn="ctr"/>
            <a:r>
              <a:rPr lang="ru-RU" dirty="0" smtClean="0"/>
              <a:t>Спасибо за внимание!</a:t>
            </a:r>
            <a:endParaRPr lang="ru-RU"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220604" y="2204864"/>
            <a:ext cx="4214114" cy="280831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499992" y="2204864"/>
            <a:ext cx="4032448" cy="2808312"/>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260648"/>
            <a:ext cx="8363272" cy="6194160"/>
          </a:xfrm>
        </p:spPr>
        <p:txBody>
          <a:bodyPr>
            <a:normAutofit lnSpcReduction="10000"/>
          </a:bodyPr>
          <a:lstStyle/>
          <a:p>
            <a:pPr marL="90488" indent="-25400" algn="just">
              <a:buNone/>
            </a:pPr>
            <a:endParaRPr lang="ru-RU" sz="1600" b="1" dirty="0" smtClean="0">
              <a:latin typeface="Times New Roman" pitchFamily="18" charset="0"/>
              <a:cs typeface="Times New Roman" pitchFamily="18" charset="0"/>
            </a:endParaRPr>
          </a:p>
          <a:p>
            <a:pPr marL="90488" indent="-25400" algn="just">
              <a:buNone/>
            </a:pPr>
            <a:r>
              <a:rPr lang="ru-RU" sz="1600" b="1" dirty="0" smtClean="0">
                <a:latin typeface="Times New Roman" pitchFamily="18" charset="0"/>
                <a:cs typeface="Times New Roman" pitchFamily="18" charset="0"/>
              </a:rPr>
              <a:t>Целью работы </a:t>
            </a:r>
            <a:r>
              <a:rPr lang="ru-RU" sz="1600" dirty="0" smtClean="0">
                <a:latin typeface="Times New Roman" pitchFamily="18" charset="0"/>
                <a:cs typeface="Times New Roman" pitchFamily="18" charset="0"/>
              </a:rPr>
              <a:t>службы постинтернатного сопровождения является оказание содействия в дальнейшем самоопределении, социальной адаптации и интеграции в общество выпускников по окончании их пребывания в организациях для детей–сирот и детей, оставшихся без попечения родителей, до достижения возраста 23 лет.</a:t>
            </a:r>
          </a:p>
          <a:p>
            <a:pPr>
              <a:buNone/>
            </a:pPr>
            <a:endParaRPr lang="ru-RU" sz="1600" dirty="0" smtClean="0">
              <a:latin typeface="Times New Roman" pitchFamily="18" charset="0"/>
              <a:cs typeface="Times New Roman" pitchFamily="18" charset="0"/>
            </a:endParaRPr>
          </a:p>
          <a:p>
            <a:pPr marL="90488" indent="-25400">
              <a:buNone/>
            </a:pPr>
            <a:r>
              <a:rPr lang="ru-RU" sz="1600" b="1" dirty="0" smtClean="0">
                <a:latin typeface="Times New Roman" pitchFamily="18" charset="0"/>
                <a:cs typeface="Times New Roman" pitchFamily="18" charset="0"/>
              </a:rPr>
              <a:t>В качестве приоритетных задач </a:t>
            </a:r>
            <a:r>
              <a:rPr lang="ru-RU" sz="1600" b="1" dirty="0" smtClean="0">
                <a:latin typeface="Times New Roman" pitchFamily="18" charset="0"/>
                <a:cs typeface="Times New Roman" pitchFamily="18" charset="0"/>
              </a:rPr>
              <a:t>определены</a:t>
            </a:r>
            <a:r>
              <a:rPr lang="ru-RU" sz="1600" dirty="0" smtClean="0">
                <a:latin typeface="Times New Roman" pitchFamily="18" charset="0"/>
                <a:cs typeface="Times New Roman" pitchFamily="18" charset="0"/>
              </a:rPr>
              <a:t>:</a:t>
            </a:r>
          </a:p>
          <a:p>
            <a:pPr marL="90488" indent="-25400" algn="just">
              <a:buNone/>
            </a:pPr>
            <a:r>
              <a:rPr lang="ru-RU" sz="1600" dirty="0" smtClean="0">
                <a:latin typeface="Times New Roman" pitchFamily="18" charset="0"/>
                <a:cs typeface="Times New Roman" pitchFamily="18" charset="0"/>
              </a:rPr>
              <a:t>1. Обеспечение индивидуального  комплексного постинтернатного сопровождения Выпускников в процессе их социализации в обществе.</a:t>
            </a:r>
          </a:p>
          <a:p>
            <a:pPr marL="90488" indent="-25400" algn="just">
              <a:buNone/>
            </a:pPr>
            <a:r>
              <a:rPr lang="ru-RU" sz="1600" dirty="0" smtClean="0">
                <a:latin typeface="Times New Roman" pitchFamily="18" charset="0"/>
                <a:cs typeface="Times New Roman" pitchFamily="18" charset="0"/>
              </a:rPr>
              <a:t>2. Профилактика социального сиротства с целью предупреждения «вторичного» сиротства среди воспитанников и выпускников.</a:t>
            </a:r>
          </a:p>
          <a:p>
            <a:pPr marL="90488" indent="-25400" algn="just">
              <a:buNone/>
            </a:pPr>
            <a:r>
              <a:rPr lang="ru-RU" sz="1600" dirty="0" smtClean="0">
                <a:latin typeface="Times New Roman" pitchFamily="18" charset="0"/>
                <a:cs typeface="Times New Roman" pitchFamily="18" charset="0"/>
              </a:rPr>
              <a:t>3. Повышение правовой грамотности выпускников с целью улучшения социальной адаптации.</a:t>
            </a:r>
          </a:p>
          <a:p>
            <a:pPr marL="90488" indent="-25400" algn="just">
              <a:buNone/>
            </a:pPr>
            <a:r>
              <a:rPr lang="ru-RU" sz="1600" dirty="0" smtClean="0">
                <a:latin typeface="Times New Roman" pitchFamily="18" charset="0"/>
                <a:cs typeface="Times New Roman" pitchFamily="18" charset="0"/>
              </a:rPr>
              <a:t>4. Оказание социальной, психологической, педагогической и других видов помощи выпускникам.</a:t>
            </a:r>
          </a:p>
          <a:p>
            <a:pPr marL="90488" indent="-25400" algn="just">
              <a:buNone/>
            </a:pPr>
            <a:r>
              <a:rPr lang="ru-RU" sz="1600" dirty="0" smtClean="0">
                <a:latin typeface="Times New Roman" pitchFamily="18" charset="0"/>
                <a:cs typeface="Times New Roman" pitchFamily="18" charset="0"/>
              </a:rPr>
              <a:t>5. Сопровождение учебной деятельности, трудоустройства и трудовой адаптации выпускника.</a:t>
            </a:r>
          </a:p>
          <a:p>
            <a:pPr marL="90488" indent="-25400" algn="just">
              <a:buNone/>
            </a:pPr>
            <a:r>
              <a:rPr lang="ru-RU" sz="1600" dirty="0" smtClean="0">
                <a:latin typeface="Times New Roman" pitchFamily="18" charset="0"/>
                <a:cs typeface="Times New Roman" pitchFamily="18" charset="0"/>
              </a:rPr>
              <a:t>6. Оказание поддержки в адаптации к самостоятельному проживанию и ведению домашнего хозяйства.</a:t>
            </a:r>
          </a:p>
          <a:p>
            <a:pPr marL="90488" indent="-25400" algn="just">
              <a:buNone/>
            </a:pPr>
            <a:r>
              <a:rPr lang="ru-RU" sz="1600" dirty="0" smtClean="0">
                <a:latin typeface="Times New Roman" pitchFamily="18" charset="0"/>
                <a:cs typeface="Times New Roman" pitchFamily="18" charset="0"/>
              </a:rPr>
              <a:t>7. Развитие новых форм и технологий по постинтернатной адаптации и сопровождению выпускников.</a:t>
            </a:r>
          </a:p>
          <a:p>
            <a:pPr marL="90488" indent="-25400" algn="just">
              <a:buNone/>
            </a:pPr>
            <a:r>
              <a:rPr lang="ru-RU" sz="1600" dirty="0" smtClean="0">
                <a:latin typeface="Times New Roman" pitchFamily="18" charset="0"/>
                <a:cs typeface="Times New Roman" pitchFamily="18" charset="0"/>
              </a:rPr>
              <a:t>8. Сопровождение детей-сирот, детей, оставшихся без попечения родителей, лиц  из числа детей-сирот, детей, оставшихся без попечения родителей, которым были предоставлены жилые помещения специализированного жилищного фонда.</a:t>
            </a:r>
          </a:p>
          <a:p>
            <a:endParaRPr lang="ru-RU"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8229600" cy="720080"/>
          </a:xfrm>
        </p:spPr>
        <p:txBody>
          <a:bodyPr>
            <a:normAutofit fontScale="90000"/>
          </a:bodyPr>
          <a:lstStyle/>
          <a:p>
            <a:pPr algn="ctr"/>
            <a:r>
              <a:rPr lang="ru-RU" sz="2700" b="1" dirty="0" smtClean="0">
                <a:effectLst/>
                <a:latin typeface="Times New Roman" pitchFamily="18" charset="0"/>
                <a:cs typeface="Times New Roman" pitchFamily="18" charset="0"/>
              </a:rPr>
              <a:t>Отделение социальной и </a:t>
            </a:r>
            <a:r>
              <a:rPr lang="ru-RU" sz="2700" b="1" dirty="0" smtClean="0">
                <a:latin typeface="Times New Roman" pitchFamily="18" charset="0"/>
                <a:cs typeface="Times New Roman" pitchFamily="18" charset="0"/>
              </a:rPr>
              <a:t>п</a:t>
            </a:r>
            <a:r>
              <a:rPr lang="ru-RU" sz="2700" b="1" dirty="0" smtClean="0">
                <a:effectLst/>
                <a:latin typeface="Times New Roman" pitchFamily="18" charset="0"/>
                <a:cs typeface="Times New Roman" pitchFamily="18" charset="0"/>
              </a:rPr>
              <a:t>сихологической помощи</a:t>
            </a:r>
            <a:r>
              <a:rPr lang="ru-RU" b="1" dirty="0" smtClean="0">
                <a:latin typeface="Century" pitchFamily="18" charset="0"/>
              </a:rPr>
              <a:t/>
            </a:r>
            <a:br>
              <a:rPr lang="ru-RU" b="1" dirty="0" smtClean="0">
                <a:latin typeface="Century" pitchFamily="18" charset="0"/>
              </a:rPr>
            </a:br>
            <a:endParaRPr lang="ru-RU" sz="2700" dirty="0">
              <a:solidFill>
                <a:schemeClr val="tx1"/>
              </a:solidFill>
              <a:latin typeface="Century" pitchFamily="18" charset="0"/>
              <a:cs typeface="Times New Roman" pitchFamily="18" charset="0"/>
            </a:endParaRPr>
          </a:p>
        </p:txBody>
      </p:sp>
      <p:sp>
        <p:nvSpPr>
          <p:cNvPr id="7" name="Заголовок 1"/>
          <p:cNvSpPr>
            <a:spLocks noGrp="1"/>
          </p:cNvSpPr>
          <p:nvPr>
            <p:ph idx="1"/>
          </p:nvPr>
        </p:nvSpPr>
        <p:spPr>
          <a:xfrm>
            <a:off x="251520" y="4365104"/>
            <a:ext cx="8229600" cy="2232248"/>
          </a:xfrm>
        </p:spPr>
        <p:txBody>
          <a:bodyPr>
            <a:normAutofit fontScale="97500"/>
          </a:bodyPr>
          <a:lstStyle/>
          <a:p>
            <a:pPr algn="ctr">
              <a:buNone/>
            </a:pPr>
            <a:r>
              <a:rPr lang="ru-RU" sz="4000" b="1" dirty="0" smtClean="0">
                <a:latin typeface="Century Gothic" pitchFamily="34" charset="0"/>
                <a:cs typeface="Times New Roman" pitchFamily="18" charset="0"/>
              </a:rPr>
              <a:t> </a:t>
            </a:r>
            <a:r>
              <a:rPr lang="ru-RU" b="1" dirty="0" smtClean="0">
                <a:latin typeface="Times New Roman" pitchFamily="18" charset="0"/>
                <a:cs typeface="Times New Roman" pitchFamily="18" charset="0"/>
              </a:rPr>
              <a:t>Консультативное отделение</a:t>
            </a:r>
          </a:p>
          <a:p>
            <a:pPr marL="0" algn="just">
              <a:spcBef>
                <a:spcPts val="0"/>
              </a:spcBef>
              <a:buClr>
                <a:schemeClr val="tx1"/>
              </a:buClr>
              <a:buFont typeface="Arial" pitchFamily="34" charset="0"/>
              <a:buChar char="•"/>
            </a:pPr>
            <a:r>
              <a:rPr lang="ru-RU" sz="1800" dirty="0" smtClean="0">
                <a:latin typeface="Times New Roman" pitchFamily="18" charset="0"/>
                <a:cs typeface="Times New Roman" pitchFamily="18" charset="0"/>
              </a:rPr>
              <a:t>Индивидуальные консультации по </a:t>
            </a:r>
            <a:r>
              <a:rPr lang="ru-RU" sz="1800" dirty="0" smtClean="0">
                <a:latin typeface="Times New Roman" pitchFamily="18" charset="0"/>
                <a:cs typeface="Times New Roman" pitchFamily="18" charset="0"/>
              </a:rPr>
              <a:t>возникающим вопросам</a:t>
            </a:r>
            <a:r>
              <a:rPr lang="ru-RU" sz="1800" dirty="0" smtClean="0">
                <a:latin typeface="Times New Roman" pitchFamily="18" charset="0"/>
                <a:cs typeface="Times New Roman" pitchFamily="18" charset="0"/>
              </a:rPr>
              <a:t>:</a:t>
            </a:r>
          </a:p>
          <a:p>
            <a:pPr marL="0" algn="just">
              <a:spcBef>
                <a:spcPts val="0"/>
              </a:spcBef>
              <a:buClr>
                <a:schemeClr val="tx1"/>
              </a:buClr>
              <a:buFont typeface="Arial" pitchFamily="34" charset="0"/>
              <a:buChar char="•"/>
            </a:pPr>
            <a:r>
              <a:rPr lang="ru-RU" sz="1800" dirty="0" smtClean="0">
                <a:latin typeface="Times New Roman" pitchFamily="18" charset="0"/>
                <a:cs typeface="Times New Roman" pitchFamily="18" charset="0"/>
              </a:rPr>
              <a:t>Психологической</a:t>
            </a:r>
          </a:p>
          <a:p>
            <a:pPr marL="0" algn="just">
              <a:spcBef>
                <a:spcPts val="0"/>
              </a:spcBef>
              <a:buClr>
                <a:schemeClr val="tx1"/>
              </a:buClr>
              <a:buFont typeface="Arial" pitchFamily="34" charset="0"/>
              <a:buChar char="•"/>
            </a:pPr>
            <a:r>
              <a:rPr lang="ru-RU" sz="1800" dirty="0" smtClean="0">
                <a:latin typeface="Times New Roman" pitchFamily="18" charset="0"/>
                <a:cs typeface="Times New Roman" pitchFamily="18" charset="0"/>
              </a:rPr>
              <a:t>Педагогической</a:t>
            </a:r>
          </a:p>
          <a:p>
            <a:pPr marL="0" algn="just">
              <a:spcBef>
                <a:spcPts val="0"/>
              </a:spcBef>
              <a:buClr>
                <a:schemeClr val="tx1"/>
              </a:buClr>
              <a:buFont typeface="Arial" pitchFamily="34" charset="0"/>
              <a:buChar char="•"/>
            </a:pPr>
            <a:r>
              <a:rPr lang="ru-RU" sz="1800" dirty="0" smtClean="0">
                <a:latin typeface="Times New Roman" pitchFamily="18" charset="0"/>
                <a:cs typeface="Times New Roman" pitchFamily="18" charset="0"/>
              </a:rPr>
              <a:t>Социальной</a:t>
            </a:r>
          </a:p>
          <a:p>
            <a:pPr marL="0" algn="just">
              <a:spcBef>
                <a:spcPts val="0"/>
              </a:spcBef>
              <a:buClr>
                <a:schemeClr val="tx1"/>
              </a:buClr>
              <a:buFont typeface="Arial" pitchFamily="34" charset="0"/>
              <a:buChar char="•"/>
            </a:pPr>
            <a:r>
              <a:rPr lang="ru-RU" sz="1800" dirty="0" smtClean="0">
                <a:latin typeface="Times New Roman" pitchFamily="18" charset="0"/>
                <a:cs typeface="Times New Roman" pitchFamily="18" charset="0"/>
              </a:rPr>
              <a:t>Юридической помощи (в составлении искового заявления и иной помощи)</a:t>
            </a:r>
            <a:endParaRPr lang="ru-RU" sz="1800" dirty="0">
              <a:solidFill>
                <a:schemeClr val="tx1"/>
              </a:solidFill>
              <a:latin typeface="Times New Roman" pitchFamily="18" charset="0"/>
              <a:cs typeface="Times New Roman" pitchFamily="18" charset="0"/>
            </a:endParaRPr>
          </a:p>
        </p:txBody>
      </p:sp>
      <p:sp>
        <p:nvSpPr>
          <p:cNvPr id="6" name="Заголовок 1"/>
          <p:cNvSpPr txBox="1">
            <a:spLocks/>
          </p:cNvSpPr>
          <p:nvPr/>
        </p:nvSpPr>
        <p:spPr>
          <a:xfrm>
            <a:off x="1619672" y="2564904"/>
            <a:ext cx="8229600" cy="3244992"/>
          </a:xfrm>
          <a:prstGeom prst="rect">
            <a:avLst/>
          </a:prstGeom>
        </p:spPr>
        <p:txBody>
          <a:bodyPr vert="horz">
            <a:normAutofit fontScale="97500"/>
          </a:bodyPr>
          <a:lstStyle/>
          <a:p>
            <a:pPr marL="365760" marR="0" lvl="0" indent="-256032" algn="ctr" defTabSz="914400" rtl="0" eaLnBrk="1" fontAlgn="auto" latinLnBrk="0" hangingPunct="1">
              <a:lnSpc>
                <a:spcPct val="100000"/>
              </a:lnSpc>
              <a:spcBef>
                <a:spcPts val="300"/>
              </a:spcBef>
              <a:spcAft>
                <a:spcPts val="0"/>
              </a:spcAft>
              <a:buClr>
                <a:schemeClr val="accent3"/>
              </a:buClr>
              <a:buSzTx/>
              <a:buFont typeface="Georgia"/>
              <a:buNone/>
              <a:tabLst/>
              <a:defRPr/>
            </a:pPr>
            <a:endParaRPr kumimoji="0" lang="ru-RU" sz="28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
        <p:nvSpPr>
          <p:cNvPr id="8" name="Заголовок 1"/>
          <p:cNvSpPr txBox="1">
            <a:spLocks/>
          </p:cNvSpPr>
          <p:nvPr/>
        </p:nvSpPr>
        <p:spPr>
          <a:xfrm>
            <a:off x="395536" y="908720"/>
            <a:ext cx="8136904" cy="2016224"/>
          </a:xfrm>
          <a:prstGeom prst="rect">
            <a:avLst/>
          </a:prstGeom>
        </p:spPr>
        <p:txBody>
          <a:bodyPr vert="horz">
            <a:noAutofit/>
          </a:bodyPr>
          <a:lstStyle/>
          <a:p>
            <a:pPr marL="365760" marR="0" lvl="0" indent="-256032" algn="ctr" defTabSz="914400" rtl="0" eaLnBrk="1" fontAlgn="auto" latinLnBrk="0" hangingPunct="1">
              <a:lnSpc>
                <a:spcPct val="100000"/>
              </a:lnSpc>
              <a:spcBef>
                <a:spcPts val="300"/>
              </a:spcBef>
              <a:spcAft>
                <a:spcPts val="0"/>
              </a:spcAft>
              <a:buClr>
                <a:schemeClr val="accent3"/>
              </a:buClr>
              <a:buSzTx/>
              <a:buFont typeface="Georgia"/>
              <a:buNone/>
              <a:tabLst/>
              <a:defRPr/>
            </a:pPr>
            <a:r>
              <a:rPr kumimoji="0" lang="ru-RU" b="1" i="0" u="none" strike="noStrike" kern="1200" cap="none" spc="0" normalizeH="0" baseline="0" noProof="0" dirty="0" smtClean="0">
                <a:ln>
                  <a:noFill/>
                </a:ln>
                <a:solidFill>
                  <a:schemeClr val="tx1"/>
                </a:solidFill>
                <a:effectLst/>
                <a:uLnTx/>
                <a:uFillTx/>
                <a:latin typeface="Century Gothic" pitchFamily="34" charset="0"/>
                <a:ea typeface="+mn-ea"/>
                <a:cs typeface="Times New Roman" pitchFamily="18" charset="0"/>
              </a:rPr>
              <a:t> </a:t>
            </a:r>
            <a:endParaRPr kumimoji="0" lang="ru-RU"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lvl="0" algn="just">
              <a:lnSpc>
                <a:spcPct val="120000"/>
              </a:lnSpc>
              <a:spcBef>
                <a:spcPct val="0"/>
              </a:spcBef>
              <a:defRPr/>
            </a:pPr>
            <a:r>
              <a:rPr lang="ru-RU" dirty="0" smtClean="0">
                <a:ln w="6350">
                  <a:noFill/>
                </a:ln>
                <a:solidFill>
                  <a:schemeClr val="tx1">
                    <a:lumMod val="95000"/>
                    <a:lumOff val="5000"/>
                  </a:schemeClr>
                </a:solidFill>
                <a:latin typeface="Times New Roman" pitchFamily="18" charset="0"/>
                <a:cs typeface="Times New Roman" pitchFamily="18" charset="0"/>
              </a:rPr>
              <a:t>Индивидуальные </a:t>
            </a:r>
            <a:r>
              <a:rPr lang="ru-RU" dirty="0" smtClean="0">
                <a:ln w="6350">
                  <a:noFill/>
                </a:ln>
                <a:solidFill>
                  <a:schemeClr val="tx1">
                    <a:lumMod val="95000"/>
                    <a:lumOff val="5000"/>
                  </a:schemeClr>
                </a:solidFill>
                <a:latin typeface="Times New Roman" pitchFamily="18" charset="0"/>
                <a:cs typeface="Times New Roman" pitchFamily="18" charset="0"/>
              </a:rPr>
              <a:t>мероприятия с лицами из числа детей-сирот и детей, оставшихся без попечения родителей по вопросам в различных сферах:</a:t>
            </a:r>
          </a:p>
          <a:p>
            <a:pPr lvl="0" algn="just">
              <a:lnSpc>
                <a:spcPct val="120000"/>
              </a:lnSpc>
              <a:spcBef>
                <a:spcPct val="0"/>
              </a:spcBef>
              <a:buFont typeface="Arial" pitchFamily="34" charset="0"/>
              <a:buChar char="•"/>
              <a:defRPr/>
            </a:pPr>
            <a:r>
              <a:rPr lang="ru-RU" dirty="0" smtClean="0">
                <a:ln w="6350">
                  <a:noFill/>
                </a:ln>
                <a:solidFill>
                  <a:schemeClr val="tx1">
                    <a:lumMod val="95000"/>
                    <a:lumOff val="5000"/>
                  </a:schemeClr>
                </a:solidFill>
                <a:latin typeface="Times New Roman" pitchFamily="18" charset="0"/>
                <a:cs typeface="Times New Roman" pitchFamily="18" charset="0"/>
              </a:rPr>
              <a:t> социально-психологической</a:t>
            </a:r>
          </a:p>
          <a:p>
            <a:pPr lvl="0" algn="just">
              <a:lnSpc>
                <a:spcPct val="120000"/>
              </a:lnSpc>
              <a:spcBef>
                <a:spcPct val="0"/>
              </a:spcBef>
              <a:buFont typeface="Arial" pitchFamily="34" charset="0"/>
              <a:buChar char="•"/>
              <a:defRPr/>
            </a:pPr>
            <a:r>
              <a:rPr lang="ru-RU" dirty="0" smtClean="0">
                <a:ln w="6350">
                  <a:noFill/>
                </a:ln>
                <a:solidFill>
                  <a:schemeClr val="tx1">
                    <a:lumMod val="95000"/>
                    <a:lumOff val="5000"/>
                  </a:schemeClr>
                </a:solidFill>
                <a:latin typeface="Times New Roman" pitchFamily="18" charset="0"/>
                <a:cs typeface="Times New Roman" pitchFamily="18" charset="0"/>
              </a:rPr>
              <a:t> гражданско-общественной</a:t>
            </a:r>
          </a:p>
          <a:p>
            <a:pPr lvl="0" algn="just">
              <a:lnSpc>
                <a:spcPct val="120000"/>
              </a:lnSpc>
              <a:spcBef>
                <a:spcPct val="0"/>
              </a:spcBef>
              <a:buFont typeface="Arial" pitchFamily="34" charset="0"/>
              <a:buChar char="•"/>
              <a:defRPr/>
            </a:pPr>
            <a:r>
              <a:rPr lang="ru-RU" dirty="0" smtClean="0">
                <a:ln w="6350">
                  <a:noFill/>
                </a:ln>
                <a:solidFill>
                  <a:schemeClr val="tx1">
                    <a:lumMod val="95000"/>
                    <a:lumOff val="5000"/>
                  </a:schemeClr>
                </a:solidFill>
                <a:latin typeface="Times New Roman" pitchFamily="18" charset="0"/>
                <a:cs typeface="Times New Roman" pitchFamily="18" charset="0"/>
              </a:rPr>
              <a:t> социально-трудовой</a:t>
            </a:r>
          </a:p>
          <a:p>
            <a:pPr lvl="0" algn="just">
              <a:lnSpc>
                <a:spcPct val="120000"/>
              </a:lnSpc>
              <a:spcBef>
                <a:spcPct val="0"/>
              </a:spcBef>
              <a:buFont typeface="Arial" pitchFamily="34" charset="0"/>
              <a:buChar char="•"/>
              <a:defRPr/>
            </a:pPr>
            <a:r>
              <a:rPr lang="ru-RU" dirty="0" smtClean="0">
                <a:ln w="6350">
                  <a:noFill/>
                </a:ln>
                <a:solidFill>
                  <a:schemeClr val="tx1">
                    <a:lumMod val="95000"/>
                    <a:lumOff val="5000"/>
                  </a:schemeClr>
                </a:solidFill>
                <a:latin typeface="Times New Roman" pitchFamily="18" charset="0"/>
                <a:cs typeface="Times New Roman" pitchFamily="18" charset="0"/>
              </a:rPr>
              <a:t> </a:t>
            </a:r>
            <a:r>
              <a:rPr lang="ru-RU" dirty="0" err="1" smtClean="0">
                <a:ln w="6350">
                  <a:noFill/>
                </a:ln>
                <a:solidFill>
                  <a:schemeClr val="tx1">
                    <a:lumMod val="95000"/>
                    <a:lumOff val="5000"/>
                  </a:schemeClr>
                </a:solidFill>
                <a:latin typeface="Times New Roman" pitchFamily="18" charset="0"/>
                <a:cs typeface="Times New Roman" pitchFamily="18" charset="0"/>
              </a:rPr>
              <a:t>культурно-досуговой</a:t>
            </a:r>
            <a:endParaRPr lang="ru-RU" dirty="0" smtClean="0">
              <a:ln w="6350">
                <a:noFill/>
              </a:ln>
              <a:solidFill>
                <a:schemeClr val="tx1">
                  <a:lumMod val="95000"/>
                  <a:lumOff val="5000"/>
                </a:schemeClr>
              </a:solidFill>
              <a:latin typeface="Times New Roman" pitchFamily="18" charset="0"/>
              <a:cs typeface="Times New Roman" pitchFamily="18" charset="0"/>
            </a:endParaRPr>
          </a:p>
          <a:p>
            <a:pPr lvl="0" algn="just">
              <a:lnSpc>
                <a:spcPct val="120000"/>
              </a:lnSpc>
              <a:spcBef>
                <a:spcPct val="0"/>
              </a:spcBef>
              <a:buFont typeface="Arial" pitchFamily="34" charset="0"/>
              <a:buChar char="•"/>
              <a:defRPr/>
            </a:pPr>
            <a:r>
              <a:rPr lang="ru-RU" dirty="0" smtClean="0">
                <a:ln w="6350">
                  <a:noFill/>
                </a:ln>
                <a:solidFill>
                  <a:schemeClr val="tx1">
                    <a:lumMod val="95000"/>
                    <a:lumOff val="5000"/>
                  </a:schemeClr>
                </a:solidFill>
                <a:latin typeface="Times New Roman" pitchFamily="18" charset="0"/>
                <a:cs typeface="Times New Roman" pitchFamily="18" charset="0"/>
              </a:rPr>
              <a:t> бытовой.</a:t>
            </a:r>
          </a:p>
          <a:p>
            <a:pPr marL="0" marR="0" lvl="0" indent="-256032" algn="just" defTabSz="914400" rtl="0" eaLnBrk="1" fontAlgn="auto" latinLnBrk="0" hangingPunct="1">
              <a:lnSpc>
                <a:spcPct val="100000"/>
              </a:lnSpc>
              <a:spcBef>
                <a:spcPts val="0"/>
              </a:spcBef>
              <a:spcAft>
                <a:spcPts val="0"/>
              </a:spcAft>
              <a:buClr>
                <a:schemeClr val="tx1"/>
              </a:buClr>
              <a:buSzTx/>
              <a:buFont typeface="Arial" pitchFamily="34" charset="0"/>
              <a:buChar char="•"/>
              <a:tabLst/>
              <a:defRPr/>
            </a:pPr>
            <a:endParaRPr kumimoji="0" lang="ru-RU"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256032" algn="just" defTabSz="914400" rtl="0" eaLnBrk="1" fontAlgn="auto" latinLnBrk="0" hangingPunct="1">
              <a:lnSpc>
                <a:spcPct val="100000"/>
              </a:lnSpc>
              <a:spcBef>
                <a:spcPts val="0"/>
              </a:spcBef>
              <a:spcAft>
                <a:spcPts val="0"/>
              </a:spcAft>
              <a:buClr>
                <a:schemeClr val="tx1"/>
              </a:buClr>
              <a:buSzTx/>
              <a:buFont typeface="Arial" pitchFamily="34" charset="0"/>
              <a:buChar char="•"/>
              <a:tabLst/>
              <a:defRPr/>
            </a:pPr>
            <a:endParaRPr kumimoji="0" lang="ru-RU"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pic>
        <p:nvPicPr>
          <p:cNvPr id="6146" name="Picture 2"/>
          <p:cNvPicPr>
            <a:picLocks noChangeAspect="1" noChangeArrowheads="1"/>
          </p:cNvPicPr>
          <p:nvPr/>
        </p:nvPicPr>
        <p:blipFill>
          <a:blip r:embed="rId2" cstate="print"/>
          <a:srcRect/>
          <a:stretch>
            <a:fillRect/>
          </a:stretch>
        </p:blipFill>
        <p:spPr bwMode="auto">
          <a:xfrm>
            <a:off x="4860032" y="2137625"/>
            <a:ext cx="3312368" cy="22500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23528" y="332656"/>
            <a:ext cx="8517632" cy="1066800"/>
          </a:xfrm>
        </p:spPr>
        <p:txBody>
          <a:bodyPr>
            <a:normAutofit fontScale="90000"/>
          </a:bodyPr>
          <a:lstStyle/>
          <a:p>
            <a:pPr algn="ctr"/>
            <a:r>
              <a:rPr lang="ru-RU" b="1" dirty="0">
                <a:solidFill>
                  <a:srgbClr val="4D2803"/>
                </a:solidFill>
                <a:latin typeface="Times New Roman" panose="02020603050405020304" pitchFamily="18" charset="0"/>
                <a:cs typeface="Times New Roman" panose="02020603050405020304" pitchFamily="18" charset="0"/>
              </a:rPr>
              <a:t>Трудности выпускников детского дома</a:t>
            </a:r>
            <a:endParaRPr lang="ru-RU" b="1" dirty="0"/>
          </a:p>
        </p:txBody>
      </p:sp>
      <p:sp>
        <p:nvSpPr>
          <p:cNvPr id="6" name="Содержимое 5"/>
          <p:cNvSpPr>
            <a:spLocks noGrp="1"/>
          </p:cNvSpPr>
          <p:nvPr>
            <p:ph idx="1"/>
          </p:nvPr>
        </p:nvSpPr>
        <p:spPr>
          <a:xfrm>
            <a:off x="251520" y="1124744"/>
            <a:ext cx="8445624" cy="5040560"/>
          </a:xfrm>
        </p:spPr>
        <p:txBody>
          <a:bodyPr>
            <a:noAutofit/>
          </a:bodyPr>
          <a:lstStyle/>
          <a:p>
            <a:pPr algn="just">
              <a:buClr>
                <a:schemeClr val="tx1"/>
              </a:buClr>
            </a:pPr>
            <a:r>
              <a:rPr lang="ru-RU" sz="1800" b="1" dirty="0" smtClean="0">
                <a:latin typeface="Times New Roman" panose="02020603050405020304" pitchFamily="18" charset="0"/>
                <a:cs typeface="Times New Roman" panose="02020603050405020304" pitchFamily="18" charset="0"/>
              </a:rPr>
              <a:t>Жилищные проблемы </a:t>
            </a:r>
            <a:r>
              <a:rPr lang="ru-RU" sz="1800" dirty="0" smtClean="0">
                <a:latin typeface="Times New Roman" panose="02020603050405020304" pitchFamily="18" charset="0"/>
                <a:cs typeface="Times New Roman" panose="02020603050405020304" pitchFamily="18" charset="0"/>
              </a:rPr>
              <a:t>(постановка на очередь на получение жилья, ликвидация задолженности по оплате жилья, разделение  лицевых счетов по оплате за жилье с совместно проживающими гражданами, сформировавшими задолженность по оплате за жилье)</a:t>
            </a:r>
          </a:p>
          <a:p>
            <a:pPr algn="just">
              <a:buClr>
                <a:schemeClr val="tx1"/>
              </a:buClr>
            </a:pPr>
            <a:r>
              <a:rPr lang="ru-RU" sz="1800" b="1" dirty="0" smtClean="0">
                <a:latin typeface="Times New Roman" panose="02020603050405020304" pitchFamily="18" charset="0"/>
                <a:cs typeface="Times New Roman" panose="02020603050405020304" pitchFamily="18" charset="0"/>
              </a:rPr>
              <a:t>Получение профессионального образования </a:t>
            </a:r>
            <a:r>
              <a:rPr lang="ru-RU" sz="1800" dirty="0" smtClean="0">
                <a:latin typeface="Times New Roman" panose="02020603050405020304" pitchFamily="18" charset="0"/>
                <a:cs typeface="Times New Roman" panose="02020603050405020304" pitchFamily="18" charset="0"/>
              </a:rPr>
              <a:t>(не соответствие требований выбранной специальности состоянию здоровья обучающегося, разочарование в выборе специальности, отсутствие общежития в ОУ)</a:t>
            </a:r>
          </a:p>
          <a:p>
            <a:pPr algn="just">
              <a:buClr>
                <a:schemeClr val="tx1"/>
              </a:buClr>
            </a:pPr>
            <a:r>
              <a:rPr lang="ru-RU" sz="1800" b="1" dirty="0" smtClean="0">
                <a:latin typeface="Times New Roman" panose="02020603050405020304" pitchFamily="18" charset="0"/>
                <a:cs typeface="Times New Roman" panose="02020603050405020304" pitchFamily="18" charset="0"/>
              </a:rPr>
              <a:t>Трудовой деятельности </a:t>
            </a:r>
            <a:r>
              <a:rPr lang="ru-RU" sz="1800" dirty="0" smtClean="0">
                <a:latin typeface="Times New Roman" panose="02020603050405020304" pitchFamily="18" charset="0"/>
                <a:cs typeface="Times New Roman" panose="02020603050405020304" pitchFamily="18" charset="0"/>
              </a:rPr>
              <a:t>(выпускники не мотивированны на работу, не способны соблюдать режим труда и отдыха, для них характерен низкий уровень личной ответственности, завышенные требования к заработной плате, неспособность защищать свои личные и профессиональные интересы, недостаточно владеют информацией в сфере трудового права)</a:t>
            </a:r>
          </a:p>
          <a:p>
            <a:pPr algn="just">
              <a:buClr>
                <a:schemeClr val="tx1"/>
              </a:buClr>
            </a:pPr>
            <a:r>
              <a:rPr lang="ru-RU" sz="1800" b="1" dirty="0" smtClean="0">
                <a:latin typeface="Times New Roman" panose="02020603050405020304" pitchFamily="18" charset="0"/>
                <a:cs typeface="Times New Roman" panose="02020603050405020304" pitchFamily="18" charset="0"/>
              </a:rPr>
              <a:t>Оформление документов </a:t>
            </a:r>
            <a:r>
              <a:rPr lang="ru-RU" sz="1800" dirty="0" smtClean="0">
                <a:latin typeface="Times New Roman" panose="02020603050405020304" pitchFamily="18" charset="0"/>
                <a:cs typeface="Times New Roman" panose="02020603050405020304" pitchFamily="18" charset="0"/>
              </a:rPr>
              <a:t>(неумение оформлять документы, для получения статуса матери одиночки, выплат пособий, льгот)</a:t>
            </a:r>
          </a:p>
          <a:p>
            <a:pPr algn="just">
              <a:buClr>
                <a:schemeClr val="tx1"/>
              </a:buClr>
            </a:pPr>
            <a:r>
              <a:rPr lang="ru-RU" sz="1800" b="1" dirty="0" smtClean="0">
                <a:latin typeface="Times New Roman" panose="02020603050405020304" pitchFamily="18" charset="0"/>
                <a:cs typeface="Times New Roman" panose="02020603050405020304" pitchFamily="18" charset="0"/>
              </a:rPr>
              <a:t>В создании и развитии внутрисемейных  отношений </a:t>
            </a:r>
            <a:r>
              <a:rPr lang="ru-RU" sz="1800" dirty="0" smtClean="0">
                <a:latin typeface="Times New Roman" panose="02020603050405020304" pitchFamily="18" charset="0"/>
                <a:cs typeface="Times New Roman" panose="02020603050405020304" pitchFamily="18" charset="0"/>
              </a:rPr>
              <a:t>(не владеют знаниями и опытом проживания в семье, не сформирована ответственность за свою семью)</a:t>
            </a:r>
            <a:endParaRPr lang="ru-RU" sz="1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1"/>
          </p:nvPr>
        </p:nvSpPr>
        <p:spPr>
          <a:xfrm>
            <a:off x="395536" y="692696"/>
            <a:ext cx="8229600" cy="5834120"/>
          </a:xfrm>
        </p:spPr>
        <p:txBody>
          <a:bodyPr>
            <a:noAutofit/>
          </a:bodyPr>
          <a:lstStyle/>
          <a:p>
            <a:pPr lvl="0" algn="just">
              <a:buNone/>
            </a:pPr>
            <a:r>
              <a:rPr lang="ru-RU" sz="2000" b="1" dirty="0" smtClean="0">
                <a:latin typeface="Times New Roman" pitchFamily="18" charset="0"/>
                <a:cs typeface="Times New Roman" pitchFamily="18" charset="0"/>
              </a:rPr>
              <a:t>При взаимодействии с учреждениями</a:t>
            </a:r>
            <a:r>
              <a:rPr lang="ru-RU" sz="1400" b="1" dirty="0" smtClean="0">
                <a:latin typeface="Times New Roman" pitchFamily="18" charset="0"/>
                <a:cs typeface="Times New Roman" pitchFamily="18" charset="0"/>
              </a:rPr>
              <a:t>:</a:t>
            </a:r>
            <a:endParaRPr lang="ru-RU" sz="1400" dirty="0" smtClean="0">
              <a:latin typeface="Times New Roman" pitchFamily="18" charset="0"/>
              <a:cs typeface="Times New Roman" pitchFamily="18" charset="0"/>
            </a:endParaRPr>
          </a:p>
          <a:p>
            <a:pPr lvl="0" algn="just"/>
            <a:r>
              <a:rPr lang="ru-RU" sz="1400" b="1" dirty="0" smtClean="0">
                <a:latin typeface="Times New Roman" pitchFamily="18" charset="0"/>
                <a:cs typeface="Times New Roman" pitchFamily="18" charset="0"/>
              </a:rPr>
              <a:t>С учреждениями социальной защиты</a:t>
            </a:r>
            <a:r>
              <a:rPr lang="ru-RU" sz="1400" dirty="0" smtClean="0">
                <a:latin typeface="Times New Roman" pitchFamily="18" charset="0"/>
                <a:cs typeface="Times New Roman" pitchFamily="18" charset="0"/>
              </a:rPr>
              <a:t> решаются вопросы оказания помощи в оформлении и получении документов (паспорта, СНИЛС, свидетельства о рождении детей, установлении отцовства), пособий по беременности и родам, детских пособий, субсидий, материальной помощи</a:t>
            </a:r>
          </a:p>
          <a:p>
            <a:pPr lvl="0" algn="just"/>
            <a:r>
              <a:rPr lang="ru-RU" sz="1400" b="1" dirty="0" smtClean="0">
                <a:latin typeface="Times New Roman" pitchFamily="18" charset="0"/>
                <a:cs typeface="Times New Roman" pitchFamily="18" charset="0"/>
              </a:rPr>
              <a:t>В  учреждениях профессионального образования </a:t>
            </a:r>
            <a:r>
              <a:rPr lang="ru-RU" sz="1400" dirty="0" smtClean="0">
                <a:latin typeface="Times New Roman" pitchFamily="18" charset="0"/>
                <a:cs typeface="Times New Roman" pitchFamily="18" charset="0"/>
              </a:rPr>
              <a:t>проводятся встречи с обучающимися, проводятся консультации с выпускниками по вопросам обучения, прохождения практики и трудоустройства после выпуска, на базе учреждений проводятся дни правовой помощи.</a:t>
            </a:r>
          </a:p>
          <a:p>
            <a:pPr lvl="0" algn="just"/>
            <a:r>
              <a:rPr lang="ru-RU" sz="1400" b="1" dirty="0" smtClean="0">
                <a:latin typeface="Times New Roman" pitchFamily="18" charset="0"/>
                <a:cs typeface="Times New Roman" pitchFamily="18" charset="0"/>
              </a:rPr>
              <a:t>Учреждения здравоохранения</a:t>
            </a:r>
            <a:r>
              <a:rPr lang="ru-RU" sz="1400" dirty="0" smtClean="0">
                <a:latin typeface="Times New Roman" pitchFamily="18" charset="0"/>
                <a:cs typeface="Times New Roman" pitchFamily="18" charset="0"/>
              </a:rPr>
              <a:t> оказывается помощь в решении вопроса о состоянии здоровья выпускников и их детей</a:t>
            </a:r>
          </a:p>
          <a:p>
            <a:pPr lvl="0" algn="just"/>
            <a:r>
              <a:rPr lang="ru-RU" sz="1400" b="1" dirty="0" smtClean="0">
                <a:latin typeface="Times New Roman" pitchFamily="18" charset="0"/>
                <a:cs typeface="Times New Roman" pitchFamily="18" charset="0"/>
              </a:rPr>
              <a:t>С жилищно-коммунальными службами </a:t>
            </a:r>
            <a:r>
              <a:rPr lang="ru-RU" sz="1400" dirty="0" smtClean="0">
                <a:latin typeface="Times New Roman" pitchFamily="18" charset="0"/>
                <a:cs typeface="Times New Roman" pitchFamily="18" charset="0"/>
              </a:rPr>
              <a:t>решаются вопросы оказания помощи в ремонте жилья выпускников, решение вопроса с задолженностью по </a:t>
            </a:r>
            <a:r>
              <a:rPr lang="ru-RU" sz="1400" dirty="0" err="1" smtClean="0">
                <a:latin typeface="Times New Roman" pitchFamily="18" charset="0"/>
                <a:cs typeface="Times New Roman" pitchFamily="18" charset="0"/>
              </a:rPr>
              <a:t>ком.услугам</a:t>
            </a:r>
            <a:r>
              <a:rPr lang="ru-RU" sz="1400" dirty="0" smtClean="0">
                <a:latin typeface="Times New Roman" pitchFamily="18" charset="0"/>
                <a:cs typeface="Times New Roman" pitchFamily="18" charset="0"/>
              </a:rPr>
              <a:t>, электроэнергии и пользованию природным газом, заключаются договора о рассрочке погашения долгов, работа со спец. жилфондом Профилактические беседы по вопросам  исполнения условий договора найма жилого помещения специализированного жилищного фонда, индивидуальные консультации нанимателей специализированного жилищного фонда Ярославской области, проведение разъяснительной работы с нанимателями по вопросам эксплуатации жилого помещения (в т. ч. Своевременное заключение договоров на техническое обслуживание и ремонт внутриквартирного и внутридомового газового оборудования)</a:t>
            </a:r>
          </a:p>
          <a:p>
            <a:pPr lvl="0" algn="just"/>
            <a:r>
              <a:rPr lang="ru-RU" sz="1400" b="1" dirty="0" smtClean="0">
                <a:latin typeface="Times New Roman" pitchFamily="18" charset="0"/>
                <a:cs typeface="Times New Roman" pitchFamily="18" charset="0"/>
              </a:rPr>
              <a:t>С правоохранительными органами </a:t>
            </a:r>
            <a:r>
              <a:rPr lang="ru-RU" sz="1400" dirty="0" smtClean="0">
                <a:latin typeface="Times New Roman" pitchFamily="18" charset="0"/>
                <a:cs typeface="Times New Roman" pitchFamily="18" charset="0"/>
              </a:rPr>
              <a:t>оказывается помощь в оформлении регистрации по месту проживания (пребывания), профилактическая работа по предотвращению правонарушений, разъяснение законодательства о нормах поведения, получение в случае необходимости характеристик по месту жительства выпускника</a:t>
            </a:r>
            <a:endParaRPr lang="ru-RU"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764704"/>
            <a:ext cx="8229600" cy="5809832"/>
          </a:xfrm>
        </p:spPr>
        <p:txBody>
          <a:bodyPr>
            <a:normAutofit/>
          </a:bodyPr>
          <a:lstStyle/>
          <a:p>
            <a:pPr lvl="0" algn="ctr">
              <a:buNone/>
            </a:pPr>
            <a:r>
              <a:rPr lang="ru-RU" sz="2000" b="1" dirty="0" smtClean="0">
                <a:latin typeface="Times New Roman" pitchFamily="18" charset="0"/>
                <a:cs typeface="Times New Roman" pitchFamily="18" charset="0"/>
              </a:rPr>
              <a:t>Повышение юридической грамотности выпускников</a:t>
            </a:r>
            <a:r>
              <a:rPr lang="ru-RU" sz="2100" b="1" dirty="0" smtClean="0">
                <a:latin typeface="Times New Roman" pitchFamily="18" charset="0"/>
                <a:cs typeface="Times New Roman" pitchFamily="18" charset="0"/>
              </a:rPr>
              <a:t>.</a:t>
            </a:r>
            <a:endParaRPr lang="ru-RU" sz="2100" dirty="0" smtClean="0">
              <a:latin typeface="Times New Roman" pitchFamily="18" charset="0"/>
              <a:cs typeface="Times New Roman" pitchFamily="18" charset="0"/>
            </a:endParaRPr>
          </a:p>
          <a:p>
            <a:r>
              <a:rPr lang="ru-RU" sz="1800" dirty="0" smtClean="0">
                <a:latin typeface="Times New Roman" pitchFamily="18" charset="0"/>
                <a:cs typeface="Times New Roman" pitchFamily="18" charset="0"/>
              </a:rPr>
              <a:t>Специалисты службы проводят консультации с выпускниками, направленные на повышение их юридической грамотности, разъясняют не только права, но и обязанности согласно действующего законодательства РФ (Трудовой, Жилищный, Семейный кодексы).</a:t>
            </a:r>
          </a:p>
          <a:p>
            <a:r>
              <a:rPr lang="ru-RU" sz="1800" dirty="0" smtClean="0">
                <a:latin typeface="Times New Roman" pitchFamily="18" charset="0"/>
                <a:cs typeface="Times New Roman" pitchFamily="18" charset="0"/>
              </a:rPr>
              <a:t>В процессе работы специалисты службы помогают выпускникам составлять ходатайства, жалобы, исковые заявления. Участвуют в судебных заседаниях в качестве третьих лиц.</a:t>
            </a:r>
          </a:p>
          <a:p>
            <a:r>
              <a:rPr lang="ru-RU" sz="1800" dirty="0" smtClean="0">
                <a:latin typeface="Times New Roman" pitchFamily="18" charset="0"/>
                <a:cs typeface="Times New Roman" pitchFamily="18" charset="0"/>
              </a:rPr>
              <a:t>Мероприятия по юридической защите повышают юридическую грамотность и компетентность выпускников, позволяют самостоятельно ориентироваться в жизненных ситуациях, без чего невозможна полная адаптация выпускника в современном обществе.</a:t>
            </a:r>
          </a:p>
          <a:p>
            <a:endParaRPr lang="ru-RU" dirty="0"/>
          </a:p>
        </p:txBody>
      </p:sp>
      <p:pic>
        <p:nvPicPr>
          <p:cNvPr id="5122" name="Picture 2"/>
          <p:cNvPicPr>
            <a:picLocks noChangeAspect="1" noChangeArrowheads="1"/>
          </p:cNvPicPr>
          <p:nvPr/>
        </p:nvPicPr>
        <p:blipFill>
          <a:blip r:embed="rId2" cstate="print"/>
          <a:srcRect/>
          <a:stretch>
            <a:fillRect/>
          </a:stretch>
        </p:blipFill>
        <p:spPr bwMode="auto">
          <a:xfrm>
            <a:off x="4716016" y="4293096"/>
            <a:ext cx="3528392" cy="2228458"/>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1043608" y="4293096"/>
            <a:ext cx="3125147" cy="223224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20688"/>
            <a:ext cx="8229600" cy="5953848"/>
          </a:xfrm>
        </p:spPr>
        <p:txBody>
          <a:bodyPr>
            <a:normAutofit/>
          </a:bodyPr>
          <a:lstStyle/>
          <a:p>
            <a:pPr lvl="0" algn="ctr">
              <a:buNone/>
            </a:pPr>
            <a:r>
              <a:rPr lang="ru-RU" sz="2400" b="1" dirty="0" smtClean="0">
                <a:latin typeface="Times New Roman" pitchFamily="18" charset="0"/>
                <a:cs typeface="Times New Roman" pitchFamily="18" charset="0"/>
              </a:rPr>
              <a:t>Поддержка молодых родителей</a:t>
            </a:r>
            <a:r>
              <a:rPr lang="ru-RU" sz="2400" b="1" dirty="0" smtClean="0"/>
              <a:t>.</a:t>
            </a:r>
            <a:endParaRPr lang="ru-RU" sz="2400" dirty="0" smtClean="0"/>
          </a:p>
          <a:p>
            <a:pPr marL="88900" indent="20638" algn="just">
              <a:buNone/>
            </a:pPr>
            <a:r>
              <a:rPr lang="ru-RU" sz="1900" dirty="0" smtClean="0">
                <a:latin typeface="Times New Roman" pitchFamily="18" charset="0"/>
                <a:cs typeface="Times New Roman" pitchFamily="18" charset="0"/>
              </a:rPr>
              <a:t>С </a:t>
            </a:r>
            <a:r>
              <a:rPr lang="ru-RU" sz="1900" dirty="0" smtClean="0">
                <a:latin typeface="Times New Roman" pitchFamily="18" charset="0"/>
                <a:cs typeface="Times New Roman" pitchFamily="18" charset="0"/>
              </a:rPr>
              <a:t>мая 2016 года в службе была создана группа «Молодая семья». В нее вошли выпускники, имеющие малолетних детей. </a:t>
            </a:r>
            <a:endParaRPr lang="ru-RU" sz="1900" dirty="0" smtClean="0">
              <a:latin typeface="Times New Roman" pitchFamily="18" charset="0"/>
              <a:cs typeface="Times New Roman" pitchFamily="18" charset="0"/>
            </a:endParaRPr>
          </a:p>
          <a:p>
            <a:pPr marL="88900" indent="20638" algn="just">
              <a:buNone/>
            </a:pPr>
            <a:r>
              <a:rPr lang="ru-RU" sz="1900" dirty="0" smtClean="0">
                <a:latin typeface="Times New Roman" pitchFamily="18" charset="0"/>
                <a:cs typeface="Times New Roman" pitchFamily="18" charset="0"/>
              </a:rPr>
              <a:t>Цель </a:t>
            </a:r>
            <a:r>
              <a:rPr lang="ru-RU" sz="1900" dirty="0" smtClean="0">
                <a:latin typeface="Times New Roman" pitchFamily="18" charset="0"/>
                <a:cs typeface="Times New Roman" pitchFamily="18" charset="0"/>
              </a:rPr>
              <a:t>создания группы- профилактика вторичного сиротства путем оказания социальной и психологической поддержки молодой семье. </a:t>
            </a:r>
            <a:endParaRPr lang="ru-RU" sz="1900" dirty="0" smtClean="0">
              <a:latin typeface="Times New Roman" pitchFamily="18" charset="0"/>
              <a:cs typeface="Times New Roman" pitchFamily="18" charset="0"/>
            </a:endParaRPr>
          </a:p>
          <a:p>
            <a:pPr marL="88900" indent="20638" algn="just">
              <a:buNone/>
            </a:pPr>
            <a:r>
              <a:rPr lang="ru-RU" sz="1900" dirty="0" smtClean="0">
                <a:latin typeface="Times New Roman" pitchFamily="18" charset="0"/>
                <a:cs typeface="Times New Roman" pitchFamily="18" charset="0"/>
              </a:rPr>
              <a:t>Выпускники </a:t>
            </a:r>
            <a:r>
              <a:rPr lang="ru-RU" sz="1900" dirty="0" smtClean="0">
                <a:latin typeface="Times New Roman" pitchFamily="18" charset="0"/>
                <a:cs typeface="Times New Roman" pitchFamily="18" charset="0"/>
              </a:rPr>
              <a:t>имеющие статус «молодые родители», приглашаются на массовые мероприятия проводимые на базе ГУ ЯО «</a:t>
            </a:r>
            <a:r>
              <a:rPr lang="ru-RU" sz="1900" dirty="0" err="1" smtClean="0">
                <a:latin typeface="Times New Roman" pitchFamily="18" charset="0"/>
                <a:cs typeface="Times New Roman" pitchFamily="18" charset="0"/>
              </a:rPr>
              <a:t>Рыбинский</a:t>
            </a:r>
            <a:r>
              <a:rPr lang="ru-RU" sz="1900" dirty="0" smtClean="0">
                <a:latin typeface="Times New Roman" pitchFamily="18" charset="0"/>
                <a:cs typeface="Times New Roman" pitchFamily="18" charset="0"/>
              </a:rPr>
              <a:t> детский дом» («Мы вместе» интерактивно-развлекательная программа к дню защиты детей, «Новогодняя елка», мастер-классы), так же выпускникам оказывается консультативная помощь по возникающим вопросам.</a:t>
            </a:r>
          </a:p>
          <a:p>
            <a:endParaRPr lang="ru-RU" dirty="0"/>
          </a:p>
        </p:txBody>
      </p:sp>
      <p:pic>
        <p:nvPicPr>
          <p:cNvPr id="4098" name="Picture 2"/>
          <p:cNvPicPr>
            <a:picLocks noChangeAspect="1" noChangeArrowheads="1"/>
          </p:cNvPicPr>
          <p:nvPr/>
        </p:nvPicPr>
        <p:blipFill>
          <a:blip r:embed="rId2" cstate="print"/>
          <a:srcRect/>
          <a:stretch>
            <a:fillRect/>
          </a:stretch>
        </p:blipFill>
        <p:spPr bwMode="auto">
          <a:xfrm>
            <a:off x="899592" y="3861048"/>
            <a:ext cx="3456384" cy="2554882"/>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860032" y="3861048"/>
            <a:ext cx="3456384" cy="252028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764704"/>
            <a:ext cx="8435280" cy="5809832"/>
          </a:xfrm>
        </p:spPr>
        <p:txBody>
          <a:bodyPr>
            <a:normAutofit/>
          </a:bodyPr>
          <a:lstStyle/>
          <a:p>
            <a:pPr lvl="0" algn="ctr">
              <a:buNone/>
            </a:pPr>
            <a:r>
              <a:rPr lang="ru-RU" sz="2200" b="1" dirty="0" smtClean="0"/>
              <a:t>Работа с выпускниками, освободившимися из мест лишения свободы.</a:t>
            </a:r>
            <a:endParaRPr lang="ru-RU" sz="2200" dirty="0" smtClean="0"/>
          </a:p>
          <a:p>
            <a:pPr marL="0" indent="457200" algn="just">
              <a:spcBef>
                <a:spcPts val="0"/>
              </a:spcBef>
              <a:buNone/>
            </a:pPr>
            <a:r>
              <a:rPr lang="ru-RU" sz="1800" dirty="0" smtClean="0">
                <a:latin typeface="Times New Roman" pitchFamily="18" charset="0"/>
                <a:cs typeface="Times New Roman" pitchFamily="18" charset="0"/>
              </a:rPr>
              <a:t>Отдельное внимание уделяется лицам, совершившим правонарушения. Освободившиеся из МЛС относятся к социально незащищенной категории, остро нуждаются в правовой, социальной и материальной помощи, в участии и общении.</a:t>
            </a:r>
          </a:p>
          <a:p>
            <a:pPr marL="0" indent="457200" algn="just">
              <a:spcBef>
                <a:spcPts val="0"/>
              </a:spcBef>
              <a:buNone/>
            </a:pPr>
            <a:r>
              <a:rPr lang="ru-RU" sz="1800" dirty="0" smtClean="0">
                <a:latin typeface="Times New Roman" pitchFamily="18" charset="0"/>
                <a:cs typeface="Times New Roman" pitchFamily="18" charset="0"/>
              </a:rPr>
              <a:t>Специалисты службы </a:t>
            </a:r>
            <a:r>
              <a:rPr lang="ru-RU" sz="1800" dirty="0" smtClean="0">
                <a:latin typeface="Times New Roman" pitchFamily="18" charset="0"/>
                <a:cs typeface="Times New Roman" pitchFamily="18" charset="0"/>
              </a:rPr>
              <a:t>сопровождения</a:t>
            </a:r>
            <a:endParaRPr lang="ru-RU" sz="1800" dirty="0" smtClean="0">
              <a:latin typeface="Times New Roman" pitchFamily="18" charset="0"/>
              <a:cs typeface="Times New Roman" pitchFamily="18" charset="0"/>
            </a:endParaRPr>
          </a:p>
          <a:p>
            <a:pPr marL="0" indent="457200" algn="just">
              <a:spcBef>
                <a:spcPts val="0"/>
              </a:spcBef>
              <a:buFontTx/>
              <a:buChar char="-"/>
            </a:pPr>
            <a:r>
              <a:rPr lang="ru-RU" sz="1800" dirty="0" smtClean="0">
                <a:latin typeface="Times New Roman" pitchFamily="18" charset="0"/>
                <a:cs typeface="Times New Roman" pitchFamily="18" charset="0"/>
              </a:rPr>
              <a:t>оказывают помощь </a:t>
            </a:r>
            <a:r>
              <a:rPr lang="ru-RU" sz="1800" dirty="0" smtClean="0">
                <a:latin typeface="Times New Roman" pitchFamily="18" charset="0"/>
                <a:cs typeface="Times New Roman" pitchFamily="18" charset="0"/>
              </a:rPr>
              <a:t>в </a:t>
            </a:r>
            <a:r>
              <a:rPr lang="ru-RU" sz="1800" dirty="0" smtClean="0">
                <a:latin typeface="Times New Roman" pitchFamily="18" charset="0"/>
                <a:cs typeface="Times New Roman" pitchFamily="18" charset="0"/>
              </a:rPr>
              <a:t>получении замене, восстановлении утраченных документов</a:t>
            </a:r>
            <a:r>
              <a:rPr lang="ru-RU" sz="1800" dirty="0" smtClean="0">
                <a:latin typeface="Times New Roman" pitchFamily="18" charset="0"/>
                <a:cs typeface="Times New Roman" pitchFamily="18" charset="0"/>
              </a:rPr>
              <a:t>,</a:t>
            </a:r>
          </a:p>
          <a:p>
            <a:pPr marL="0" indent="457200" algn="just">
              <a:spcBef>
                <a:spcPts val="0"/>
              </a:spcBef>
              <a:buFontTx/>
              <a:buChar char="-"/>
            </a:pPr>
            <a:r>
              <a:rPr lang="ru-RU" sz="1800" dirty="0" smtClean="0">
                <a:latin typeface="Times New Roman" pitchFamily="18" charset="0"/>
                <a:cs typeface="Times New Roman" pitchFamily="18" charset="0"/>
              </a:rPr>
              <a:t>оказывают </a:t>
            </a:r>
            <a:r>
              <a:rPr lang="ru-RU" sz="1800" dirty="0" smtClean="0">
                <a:latin typeface="Times New Roman" pitchFamily="18" charset="0"/>
                <a:cs typeface="Times New Roman" pitchFamily="18" charset="0"/>
              </a:rPr>
              <a:t>содействие в поиске места проживания в период восстановления права на жилье и получения жилья, </a:t>
            </a:r>
            <a:endParaRPr lang="ru-RU" sz="1800" dirty="0" smtClean="0">
              <a:latin typeface="Times New Roman" pitchFamily="18" charset="0"/>
              <a:cs typeface="Times New Roman" pitchFamily="18" charset="0"/>
            </a:endParaRPr>
          </a:p>
          <a:p>
            <a:pPr marL="0" indent="457200" algn="just">
              <a:spcBef>
                <a:spcPts val="0"/>
              </a:spcBef>
              <a:buFontTx/>
              <a:buChar char="-"/>
            </a:pPr>
            <a:r>
              <a:rPr lang="ru-RU" sz="1800" dirty="0" smtClean="0">
                <a:latin typeface="Times New Roman" pitchFamily="18" charset="0"/>
                <a:cs typeface="Times New Roman" pitchFamily="18" charset="0"/>
              </a:rPr>
              <a:t>содействуют трудовой </a:t>
            </a:r>
            <a:r>
              <a:rPr lang="ru-RU" sz="1800" dirty="0" smtClean="0">
                <a:latin typeface="Times New Roman" pitchFamily="18" charset="0"/>
                <a:cs typeface="Times New Roman" pitchFamily="18" charset="0"/>
              </a:rPr>
              <a:t>адаптации.</a:t>
            </a:r>
            <a:endParaRPr lang="ru-RU" sz="18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srcRect/>
          <a:stretch>
            <a:fillRect/>
          </a:stretch>
        </p:blipFill>
        <p:spPr bwMode="auto">
          <a:xfrm>
            <a:off x="395536" y="4077071"/>
            <a:ext cx="4320480" cy="253269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20688"/>
            <a:ext cx="8229600" cy="5953848"/>
          </a:xfrm>
        </p:spPr>
        <p:txBody>
          <a:bodyPr>
            <a:normAutofit/>
          </a:bodyPr>
          <a:lstStyle/>
          <a:p>
            <a:pPr lvl="0">
              <a:buNone/>
            </a:pPr>
            <a:r>
              <a:rPr lang="ru-RU" sz="2000" b="1" dirty="0" smtClean="0">
                <a:latin typeface="Times New Roman" pitchFamily="18" charset="0"/>
                <a:cs typeface="Times New Roman" pitchFamily="18" charset="0"/>
              </a:rPr>
              <a:t>Трудовая адаптация</a:t>
            </a:r>
            <a:endParaRPr lang="ru-RU" sz="2000" dirty="0" smtClean="0">
              <a:latin typeface="Times New Roman" pitchFamily="18" charset="0"/>
              <a:cs typeface="Times New Roman" pitchFamily="18" charset="0"/>
            </a:endParaRPr>
          </a:p>
          <a:p>
            <a:pPr marL="88900" indent="0" algn="just">
              <a:buNone/>
            </a:pPr>
            <a:r>
              <a:rPr lang="ru-RU" sz="2000" dirty="0" smtClean="0">
                <a:latin typeface="Times New Roman" pitchFamily="18" charset="0"/>
                <a:cs typeface="Times New Roman" pitchFamily="18" charset="0"/>
              </a:rPr>
              <a:t>Решение проблемы трудоустройства является частью адаптационного процесса. Очень важно, чтобы выпускник правильно сориентировался, выбрал профессию по своим интересам, возможностям, затем успешно устроился на работу. Для этого специалисты службы сопровождения тесно сотрудничают с профессиональными образовательными организациями города, центром занятости населения.</a:t>
            </a:r>
          </a:p>
          <a:p>
            <a:pPr>
              <a:buNone/>
            </a:pPr>
            <a:endParaRPr lang="ru-RU" dirty="0" smtClean="0"/>
          </a:p>
          <a:p>
            <a:pPr>
              <a:buNone/>
            </a:pPr>
            <a:endParaRPr lang="ru-RU" dirty="0"/>
          </a:p>
        </p:txBody>
      </p:sp>
      <p:pic>
        <p:nvPicPr>
          <p:cNvPr id="2050" name="Picture 2"/>
          <p:cNvPicPr>
            <a:picLocks noChangeAspect="1" noChangeArrowheads="1"/>
          </p:cNvPicPr>
          <p:nvPr/>
        </p:nvPicPr>
        <p:blipFill>
          <a:blip r:embed="rId2" cstate="print"/>
          <a:srcRect/>
          <a:stretch>
            <a:fillRect/>
          </a:stretch>
        </p:blipFill>
        <p:spPr bwMode="auto">
          <a:xfrm>
            <a:off x="1907704" y="2996952"/>
            <a:ext cx="4464497" cy="3024336"/>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407</TotalTime>
  <Words>945</Words>
  <Application>Microsoft Office PowerPoint</Application>
  <PresentationFormat>Экран (4:3)</PresentationFormat>
  <Paragraphs>61</Paragraphs>
  <Slides>10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Городская</vt:lpstr>
      <vt:lpstr>Преемственность процесса подготовки выпускников детских домов и школ- интернатов к самостоятельной жизни в условиях постинтернатного сопровождения выпускников.</vt:lpstr>
      <vt:lpstr>Слайд 2</vt:lpstr>
      <vt:lpstr>Отделение социальной и психологической помощи </vt:lpstr>
      <vt:lpstr>Трудности выпускников детского дома</vt:lpstr>
      <vt:lpstr>Слайд 5</vt:lpstr>
      <vt:lpstr>Слайд 6</vt:lpstr>
      <vt:lpstr>Слайд 7</vt:lpstr>
      <vt:lpstr>Слайд 8</vt:lpstr>
      <vt:lpstr>Слайд 9</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Отчет работы службы постинтернатного сопровождения лиц из числа детей-сирот и детей, оставшихся без попечения родителей за 2017 год</dc:title>
  <cp:lastModifiedBy>Лара</cp:lastModifiedBy>
  <cp:revision>31</cp:revision>
  <dcterms:modified xsi:type="dcterms:W3CDTF">2018-04-18T17:49:43Z</dcterms:modified>
</cp:coreProperties>
</file>