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6207D-2F33-4908-8048-A3DB17481959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75606-AB2E-4E03-8E8F-FBF686CC5C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6207D-2F33-4908-8048-A3DB17481959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75606-AB2E-4E03-8E8F-FBF686CC5C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6207D-2F33-4908-8048-A3DB17481959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75606-AB2E-4E03-8E8F-FBF686CC5C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6207D-2F33-4908-8048-A3DB17481959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75606-AB2E-4E03-8E8F-FBF686CC5C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6207D-2F33-4908-8048-A3DB17481959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75606-AB2E-4E03-8E8F-FBF686CC5C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6207D-2F33-4908-8048-A3DB17481959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75606-AB2E-4E03-8E8F-FBF686CC5C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6207D-2F33-4908-8048-A3DB17481959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75606-AB2E-4E03-8E8F-FBF686CC5C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6207D-2F33-4908-8048-A3DB17481959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75606-AB2E-4E03-8E8F-FBF686CC5C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6207D-2F33-4908-8048-A3DB17481959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75606-AB2E-4E03-8E8F-FBF686CC5C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6207D-2F33-4908-8048-A3DB17481959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75606-AB2E-4E03-8E8F-FBF686CC5C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6207D-2F33-4908-8048-A3DB17481959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75606-AB2E-4E03-8E8F-FBF686CC5C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6207D-2F33-4908-8048-A3DB17481959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75606-AB2E-4E03-8E8F-FBF686CC5CE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51520" y="769516"/>
            <a:ext cx="8640960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67125" algn="l"/>
              </a:tabLst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Государственное казённое учреждение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67125" algn="l"/>
              </a:tabLst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Ярославской области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67125" algn="l"/>
              </a:tabLst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Угличский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социально-реабилитационный центр для несовершеннолетних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67125" algn="l"/>
              </a:tabLst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РАДУГА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67125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152610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67125" algn="l"/>
              </a:tabLst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Г.Углич , ул. Победы, д.14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67125" algn="l"/>
              </a:tabLst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тел/факс (48532) 2-34-21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67125" algn="l"/>
              </a:tabLst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Социально-реабилитационный центр для несовершеннолетних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РАДУГА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многофункциональное учреждение защиты детей и подростков ,которое реализует диагностические ,коррекционно-реабилитационные и коррекционно-развивающие программы.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67125" algn="l"/>
              </a:tabLst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Директор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Рыбакова Юлия Викторовна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67125" algn="l"/>
              </a:tabLst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Зам. директора по воспитательной и реабилитационной работе: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67125" algn="l"/>
              </a:tabLst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Горохова Ольга Петровна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J:\для презентации\DSC01510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для презентации\P1010014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для презентации\P1010177 (2)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для презентации\P1010228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для презентации\P1010158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для презентации\P1010342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J:\для презентации\P1010152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3608" y="404664"/>
            <a:ext cx="7272808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Социально-реабилитационный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для </a:t>
            </a:r>
            <a:r>
              <a:rPr lang="ru-RU" b="1" dirty="0" smtClean="0">
                <a:solidFill>
                  <a:schemeClr val="tx1"/>
                </a:solidFill>
              </a:rPr>
              <a:t>несовершеннолетних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«Радуга»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центр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1844824"/>
            <a:ext cx="4032448" cy="46085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</a:rPr>
              <a:t>Стационарное отделение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 </a:t>
            </a:r>
          </a:p>
          <a:p>
            <a:r>
              <a:rPr lang="ru-RU" b="1" i="1" dirty="0">
                <a:solidFill>
                  <a:schemeClr val="tx1"/>
                </a:solidFill>
              </a:rPr>
              <a:t>Основные задачи: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 </a:t>
            </a:r>
          </a:p>
          <a:p>
            <a:r>
              <a:rPr lang="ru-RU" dirty="0">
                <a:solidFill>
                  <a:schemeClr val="tx1"/>
                </a:solidFill>
              </a:rPr>
              <a:t>-Предоставление несовершеннолетним в возрасте от 3 до 18 лет, признанным в соответствии с действующим законодательством нуждающимися в социальном обслуживании, социальных услуг в условиях круглосуточного пребывания в учреждении.</a:t>
            </a:r>
          </a:p>
          <a:p>
            <a:r>
              <a:rPr lang="ru-RU" dirty="0">
                <a:solidFill>
                  <a:schemeClr val="tx1"/>
                </a:solidFill>
              </a:rPr>
              <a:t>- Содействие в реализации прав и защита законных интересов воспитанников в соответствии с действующим законодательством.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44008" y="1844824"/>
            <a:ext cx="4032448" cy="46085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</a:rPr>
              <a:t>Отделение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b="1" dirty="0">
                <a:solidFill>
                  <a:schemeClr val="tx1"/>
                </a:solidFill>
              </a:rPr>
              <a:t>помощи семье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 </a:t>
            </a:r>
          </a:p>
          <a:p>
            <a:r>
              <a:rPr lang="ru-RU" b="1" i="1" dirty="0">
                <a:solidFill>
                  <a:schemeClr val="tx1"/>
                </a:solidFill>
              </a:rPr>
              <a:t>Основные задачи:</a:t>
            </a:r>
            <a:r>
              <a:rPr lang="ru-RU" dirty="0">
                <a:solidFill>
                  <a:schemeClr val="tx1"/>
                </a:solidFill>
              </a:rPr>
              <a:t>  </a:t>
            </a:r>
          </a:p>
          <a:p>
            <a:r>
              <a:rPr lang="ru-RU" dirty="0">
                <a:solidFill>
                  <a:schemeClr val="tx1"/>
                </a:solidFill>
              </a:rPr>
              <a:t> </a:t>
            </a:r>
          </a:p>
          <a:p>
            <a:r>
              <a:rPr lang="ru-RU" dirty="0">
                <a:solidFill>
                  <a:schemeClr val="tx1"/>
                </a:solidFill>
              </a:rPr>
              <a:t>-Предоставление гражданам, признанным в соответствии с действующим законодательством нуждающимися в социальном обслуживании, социальных услуг в </a:t>
            </a:r>
            <a:r>
              <a:rPr lang="ru-RU" dirty="0" err="1">
                <a:solidFill>
                  <a:schemeClr val="tx1"/>
                </a:solidFill>
              </a:rPr>
              <a:t>полустационарной</a:t>
            </a:r>
            <a:r>
              <a:rPr lang="ru-RU" dirty="0">
                <a:solidFill>
                  <a:schemeClr val="tx1"/>
                </a:solidFill>
              </a:rPr>
              <a:t> форме.</a:t>
            </a:r>
          </a:p>
          <a:p>
            <a:r>
              <a:rPr lang="ru-RU" dirty="0">
                <a:solidFill>
                  <a:schemeClr val="tx1"/>
                </a:solidFill>
              </a:rPr>
              <a:t>- Профилактика семейного неблагополучия, детской безнадзорности и социального сиротства, создание условий для сохранения и воспитания ребенка в семье.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для презентации\P1010139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для презентации\P1010159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для презентации\P1010163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для презентации\P1010125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619672" y="0"/>
            <a:ext cx="6156176" cy="6858000"/>
          </a:xfrm>
          <a:prstGeom prst="rect">
            <a:avLst/>
          </a:prstGeom>
          <a:noFill/>
          <a:extLst>
            <a:ext uri="{909E8E84-426E-40DD-AFC4-6F175D3DCCD1}">
              <a14:hiddenFill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для презентации\Мышкин\SAM_0606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для презентации\Мышкин\SAM_0612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для презентации\игра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для презентации\P1010179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для презентации\P1010064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val 2"/>
          <p:cNvSpPr>
            <a:spLocks noChangeArrowheads="1"/>
          </p:cNvSpPr>
          <p:nvPr/>
        </p:nvSpPr>
        <p:spPr bwMode="auto">
          <a:xfrm>
            <a:off x="3131840" y="3068960"/>
            <a:ext cx="2448272" cy="1656184"/>
          </a:xfrm>
          <a:prstGeom prst="ellipse">
            <a:avLst/>
          </a:prstGeom>
          <a:solidFill>
            <a:srgbClr val="FFFFFF"/>
          </a:solidFill>
          <a:ln w="508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Направления воспитательной работы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(программы)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7" name="Oval 3"/>
          <p:cNvSpPr>
            <a:spLocks noChangeArrowheads="1"/>
          </p:cNvSpPr>
          <p:nvPr/>
        </p:nvSpPr>
        <p:spPr bwMode="auto">
          <a:xfrm>
            <a:off x="251520" y="4221088"/>
            <a:ext cx="3456634" cy="244827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Работа с семьей и родителями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«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Берегиня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«Я и моя семья»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«Социализация несовершеннолетних посредством возрождения семейных ценностей и семейного досуга»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8" name="Oval 4"/>
          <p:cNvSpPr>
            <a:spLocks noChangeArrowheads="1"/>
          </p:cNvSpPr>
          <p:nvPr/>
        </p:nvSpPr>
        <p:spPr bwMode="auto">
          <a:xfrm>
            <a:off x="2843808" y="188640"/>
            <a:ext cx="3528392" cy="2736304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Нравственно-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патриотическое воспитание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«Гражданин»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«Шаги к познанию себя и мира»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«Твой выбор»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«Ознакомление детей с социальной действительностью через игру»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9" name="Oval 5"/>
          <p:cNvSpPr>
            <a:spLocks noChangeArrowheads="1"/>
          </p:cNvSpPr>
          <p:nvPr/>
        </p:nvSpPr>
        <p:spPr bwMode="auto">
          <a:xfrm>
            <a:off x="251520" y="1988840"/>
            <a:ext cx="2808312" cy="208823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Трудовое воспитание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«Социализация несовершеннолетних через художественный труд и рукоделие»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«Наши руки не для скуки»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50" name="Oval 6"/>
          <p:cNvSpPr>
            <a:spLocks noChangeArrowheads="1"/>
          </p:cNvSpPr>
          <p:nvPr/>
        </p:nvSpPr>
        <p:spPr bwMode="auto">
          <a:xfrm>
            <a:off x="6516216" y="404664"/>
            <a:ext cx="2448272" cy="1440161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Здоровый образ жизни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«Здоровый ребенок»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«Познай себя»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51" name="Oval 7"/>
          <p:cNvSpPr>
            <a:spLocks noChangeArrowheads="1"/>
          </p:cNvSpPr>
          <p:nvPr/>
        </p:nvSpPr>
        <p:spPr bwMode="auto">
          <a:xfrm>
            <a:off x="5652120" y="2204864"/>
            <a:ext cx="3275856" cy="252028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Эстетическое направление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«Радость и творчество»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«Обеспечение эмоционального благополучия детей посредством музыкальной деятельности»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52" name="Oval 8"/>
          <p:cNvSpPr>
            <a:spLocks noChangeArrowheads="1"/>
          </p:cNvSpPr>
          <p:nvPr/>
        </p:nvSpPr>
        <p:spPr bwMode="auto">
          <a:xfrm>
            <a:off x="4427984" y="4725144"/>
            <a:ext cx="2678088" cy="186246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Профориентационная работа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«Твоя профессиональная работа»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(все профессии важны)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53" name="Oval 9"/>
          <p:cNvSpPr>
            <a:spLocks noChangeArrowheads="1"/>
          </p:cNvSpPr>
          <p:nvPr/>
        </p:nvSpPr>
        <p:spPr bwMode="auto">
          <a:xfrm>
            <a:off x="395536" y="260648"/>
            <a:ext cx="2448272" cy="1512168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Воспитание основ нравственного поведения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«Помоги себе сам»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для презентации\мамы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для презентации\Изображение 025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E:\подростки\P1010071 (2).JPG"/>
          <p:cNvPicPr/>
          <p:nvPr/>
        </p:nvPicPr>
        <p:blipFill>
          <a:blip r:embed="rId2" cstate="print"/>
          <a:srcRect t="8305" b="332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подростки\IMG_274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подростки\DSC0152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подростки\P101012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подростки\P101041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подростки\P101039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подростки\P101038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подростки\P101018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70" name="AutoShape 2"/>
          <p:cNvCxnSpPr>
            <a:cxnSpLocks noChangeShapeType="1"/>
          </p:cNvCxnSpPr>
          <p:nvPr/>
        </p:nvCxnSpPr>
        <p:spPr bwMode="auto">
          <a:xfrm>
            <a:off x="5134670" y="3343275"/>
            <a:ext cx="0" cy="95408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7172" name="AutoShape 4"/>
          <p:cNvCxnSpPr>
            <a:cxnSpLocks noChangeShapeType="1"/>
          </p:cNvCxnSpPr>
          <p:nvPr/>
        </p:nvCxnSpPr>
        <p:spPr bwMode="auto">
          <a:xfrm rot="5400000">
            <a:off x="2712939" y="3969544"/>
            <a:ext cx="2293937" cy="1120775"/>
          </a:xfrm>
          <a:prstGeom prst="bentConnector3">
            <a:avLst>
              <a:gd name="adj1" fmla="val 27583"/>
            </a:avLst>
          </a:prstGeom>
          <a:noFill/>
          <a:ln w="9525">
            <a:solidFill>
              <a:srgbClr val="000000"/>
            </a:solidFill>
            <a:miter lim="800000"/>
            <a:headEnd/>
            <a:tailEnd type="triangle" w="med" len="med"/>
          </a:ln>
        </p:spPr>
      </p:cxnSp>
      <p:cxnSp>
        <p:nvCxnSpPr>
          <p:cNvPr id="7173" name="AutoShape 5"/>
          <p:cNvCxnSpPr>
            <a:cxnSpLocks noChangeShapeType="1"/>
          </p:cNvCxnSpPr>
          <p:nvPr/>
        </p:nvCxnSpPr>
        <p:spPr bwMode="auto">
          <a:xfrm flipH="1">
            <a:off x="2567683" y="2752725"/>
            <a:ext cx="1770062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7174" name="AutoShape 6"/>
          <p:cNvCxnSpPr>
            <a:cxnSpLocks noChangeShapeType="1"/>
          </p:cNvCxnSpPr>
          <p:nvPr/>
        </p:nvCxnSpPr>
        <p:spPr bwMode="auto">
          <a:xfrm flipH="1">
            <a:off x="2699792" y="3124200"/>
            <a:ext cx="1791941" cy="102488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7175" name="AutoShape 7"/>
          <p:cNvCxnSpPr>
            <a:cxnSpLocks noChangeShapeType="1"/>
          </p:cNvCxnSpPr>
          <p:nvPr/>
        </p:nvCxnSpPr>
        <p:spPr bwMode="auto">
          <a:xfrm flipV="1">
            <a:off x="5474395" y="1772816"/>
            <a:ext cx="1329853" cy="75448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7176" name="AutoShape 8"/>
          <p:cNvCxnSpPr>
            <a:cxnSpLocks noChangeShapeType="1"/>
          </p:cNvCxnSpPr>
          <p:nvPr/>
        </p:nvCxnSpPr>
        <p:spPr bwMode="auto">
          <a:xfrm flipV="1">
            <a:off x="6156176" y="2924944"/>
            <a:ext cx="360040" cy="240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7177" name="AutoShape 9"/>
          <p:cNvCxnSpPr>
            <a:cxnSpLocks noChangeShapeType="1"/>
          </p:cNvCxnSpPr>
          <p:nvPr/>
        </p:nvCxnSpPr>
        <p:spPr bwMode="auto">
          <a:xfrm>
            <a:off x="6156176" y="3140968"/>
            <a:ext cx="504056" cy="43204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7178" name="AutoShape 10"/>
          <p:cNvCxnSpPr>
            <a:cxnSpLocks noChangeShapeType="1"/>
          </p:cNvCxnSpPr>
          <p:nvPr/>
        </p:nvCxnSpPr>
        <p:spPr bwMode="auto">
          <a:xfrm flipV="1">
            <a:off x="4860032" y="1628800"/>
            <a:ext cx="0" cy="83026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7179" name="Прямая со стрелкой 13"/>
          <p:cNvCxnSpPr>
            <a:cxnSpLocks noChangeShapeType="1"/>
          </p:cNvCxnSpPr>
          <p:nvPr/>
        </p:nvCxnSpPr>
        <p:spPr bwMode="auto">
          <a:xfrm rot="10800000">
            <a:off x="2577208" y="990600"/>
            <a:ext cx="1684337" cy="1457325"/>
          </a:xfrm>
          <a:prstGeom prst="bentConnector3">
            <a:avLst>
              <a:gd name="adj1" fmla="val 66398"/>
            </a:avLst>
          </a:prstGeom>
          <a:noFill/>
          <a:ln w="6350">
            <a:solidFill>
              <a:srgbClr val="000000"/>
            </a:solidFill>
            <a:miter lim="800000"/>
            <a:headEnd/>
            <a:tailEnd type="triangle" w="med" len="med"/>
          </a:ln>
        </p:spPr>
      </p:cxn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251520" y="260648"/>
            <a:ext cx="2348483" cy="1296144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МУК Дворец культуры УМР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Tx/>
              <a:buFont typeface="Wingdings" pitchFamily="2" charset="2"/>
              <a:buChar char="ü"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Организация культурно-массовых мероприятий для несовершеннолетних и семей.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3203848" y="260648"/>
            <a:ext cx="3408363" cy="132397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МУК Центр внешкольной работы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Tx/>
              <a:buFont typeface="Wingdings" pitchFamily="2" charset="2"/>
              <a:buChar char="ü"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Воспитание эстетических, нравственных качеств личности ребенка;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Tx/>
              <a:buFont typeface="Wingdings" pitchFamily="2" charset="2"/>
              <a:buChar char="ü"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Развитие интеллектуальных и творческих способностей детей (организация кружковой деятельности).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251520" y="1628800"/>
            <a:ext cx="2376264" cy="1656184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МУ ДО «ФОК»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Tx/>
              <a:buFont typeface="Wingdings" pitchFamily="2" charset="2"/>
              <a:buChar char="ü"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Воспитание физических, эстетических качеств личности ребенка;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Tx/>
              <a:buFont typeface="Wingdings" pitchFamily="2" charset="2"/>
              <a:buChar char="ü"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Развитие физических способностей детей;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Tx/>
              <a:buFont typeface="Wingdings" pitchFamily="2" charset="2"/>
              <a:buChar char="ü"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Укрепление здоровья.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6804248" y="260648"/>
            <a:ext cx="2088232" cy="1584176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Библиотеки имени Старостина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Tx/>
              <a:buFont typeface="Wingdings" pitchFamily="2" charset="2"/>
              <a:buChar char="ü"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Создание условий гармоничного развития детей и подростков;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Tx/>
              <a:buFont typeface="Wingdings" pitchFamily="2" charset="2"/>
              <a:buChar char="ü"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Информационное обслуживание пед. работников.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6516216" y="5589240"/>
            <a:ext cx="2485330" cy="100647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МУК Центр досуга «Цветочный»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Tx/>
              <a:buFont typeface="Wingdings" pitchFamily="2" charset="2"/>
              <a:buChar char="ü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Организация культурно-массовых мероприятий для несовершенно летних и семей.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3112195" y="5676900"/>
            <a:ext cx="3184525" cy="98425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Лечебно – профилактические учреждения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Tx/>
              <a:buFont typeface="Wingdings" pitchFamily="2" charset="2"/>
              <a:buChar char="ü"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Оздоровление;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Tx/>
              <a:buFont typeface="Wingdings" pitchFamily="2" charset="2"/>
              <a:buChar char="ü"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Лечение хронических заболеваний.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251520" y="4581128"/>
            <a:ext cx="2435225" cy="193040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ГУК ЯО «Угличский государственный историко-архитектурный и художественный музей»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Tx/>
              <a:buFont typeface="Wingdings" pitchFamily="2" charset="2"/>
              <a:buChar char="ü"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Привитие эстетических, этических и нравственных ценностей ребенку.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Tx/>
              <a:buFont typeface="Wingdings" pitchFamily="2" charset="2"/>
              <a:buChar char="ü"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Усвоение краеведческих знаний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87" name="Text Box 19"/>
          <p:cNvSpPr txBox="1">
            <a:spLocks noChangeArrowheads="1"/>
          </p:cNvSpPr>
          <p:nvPr/>
        </p:nvSpPr>
        <p:spPr bwMode="auto">
          <a:xfrm>
            <a:off x="251520" y="3429001"/>
            <a:ext cx="2429892" cy="1008112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МУ ДО клуб «Спарт» 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Tx/>
              <a:buFont typeface="Wingdings" pitchFamily="2" charset="2"/>
              <a:buChar char="ü"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Развитие физических способностей детей;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Tx/>
              <a:buFont typeface="Wingdings" pitchFamily="2" charset="2"/>
              <a:buChar char="ü"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Укрепление здоровья.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88" name="Text Box 20"/>
          <p:cNvSpPr txBox="1">
            <a:spLocks noChangeArrowheads="1"/>
          </p:cNvSpPr>
          <p:nvPr/>
        </p:nvSpPr>
        <p:spPr bwMode="auto">
          <a:xfrm>
            <a:off x="4150420" y="2381250"/>
            <a:ext cx="2036763" cy="1106488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ГКУСОЯО Социально - реабилитационный центр для несовершеннолетних «Радуга»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89" name="Text Box 21"/>
          <p:cNvSpPr txBox="1">
            <a:spLocks noChangeArrowheads="1"/>
          </p:cNvSpPr>
          <p:nvPr/>
        </p:nvSpPr>
        <p:spPr bwMode="auto">
          <a:xfrm>
            <a:off x="3419872" y="4293096"/>
            <a:ext cx="2762250" cy="118110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МУК Молодежный центр «Солнечный»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Tx/>
              <a:buFont typeface="Wingdings" pitchFamily="2" charset="2"/>
              <a:buChar char="ü"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Организация волонтерской деятельности;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Tx/>
              <a:buFont typeface="Wingdings" pitchFamily="2" charset="2"/>
              <a:buChar char="ü"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Содействие в трудоустройстве несовершеннолетних.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190" name="AutoShape 22"/>
          <p:cNvCxnSpPr>
            <a:cxnSpLocks noChangeShapeType="1"/>
          </p:cNvCxnSpPr>
          <p:nvPr/>
        </p:nvCxnSpPr>
        <p:spPr bwMode="auto">
          <a:xfrm flipH="1">
            <a:off x="2699793" y="5013176"/>
            <a:ext cx="576063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7191" name="Text Box 23"/>
          <p:cNvSpPr txBox="1">
            <a:spLocks noChangeArrowheads="1"/>
          </p:cNvSpPr>
          <p:nvPr/>
        </p:nvSpPr>
        <p:spPr bwMode="auto">
          <a:xfrm>
            <a:off x="6516217" y="2060848"/>
            <a:ext cx="2448271" cy="111125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МГУТ и У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Tx/>
              <a:buFont typeface="Wingdings" pitchFamily="2" charset="2"/>
              <a:buChar char="ü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Проведение мастер классов для подростков;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Tx/>
              <a:buFont typeface="Wingdings" pitchFamily="2" charset="2"/>
              <a:buChar char="ü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Помощь в осуществлении выбора профессии.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92" name="Text Box 24"/>
          <p:cNvSpPr txBox="1">
            <a:spLocks noChangeArrowheads="1"/>
          </p:cNvSpPr>
          <p:nvPr/>
        </p:nvSpPr>
        <p:spPr bwMode="auto">
          <a:xfrm>
            <a:off x="6588224" y="3573016"/>
            <a:ext cx="2365251" cy="118745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Духовно просветительный центр имени Царевича Димитрия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Tx/>
              <a:buFont typeface="Wingdings" pitchFamily="2" charset="2"/>
              <a:buChar char="ü"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Духовно-нравственное воспитание несовершеннолетних.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5" name="AutoShape 2"/>
          <p:cNvCxnSpPr>
            <a:cxnSpLocks noChangeShapeType="1"/>
          </p:cNvCxnSpPr>
          <p:nvPr/>
        </p:nvCxnSpPr>
        <p:spPr bwMode="auto">
          <a:xfrm>
            <a:off x="6084168" y="3501008"/>
            <a:ext cx="648072" cy="208823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подростки\P101013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подростки\IMG_3321 (2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подростки\P101030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E:\подростки\IMG_3334 (2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E:\подростки\P101006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E:\подростки\P101015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E:\подростки\P101029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подростки\P101029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подростки\P101045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подростки\P101046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J:\для презентации\P1010351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475656" y="0"/>
            <a:ext cx="5688632" cy="6858000"/>
          </a:xfrm>
          <a:prstGeom prst="rect">
            <a:avLst/>
          </a:prstGeom>
          <a:noFill/>
          <a:extLst>
            <a:ext uri="{909E8E84-426E-40DD-AFC4-6F175D3DCCD1}">
              <a14:hiddenFill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J:\для презентации\P1010284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J:\для презентации\P1010290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J:\для презентации\P1010030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J:\для презентации\P1010009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392</Words>
  <Application>Microsoft Office PowerPoint</Application>
  <PresentationFormat>Экран (4:3)</PresentationFormat>
  <Paragraphs>85</Paragraphs>
  <Slides>49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gorohova.o</dc:creator>
  <cp:lastModifiedBy>gorohova.o</cp:lastModifiedBy>
  <cp:revision>10</cp:revision>
  <dcterms:created xsi:type="dcterms:W3CDTF">2015-04-21T12:42:52Z</dcterms:created>
  <dcterms:modified xsi:type="dcterms:W3CDTF">2015-04-21T13:20:54Z</dcterms:modified>
</cp:coreProperties>
</file>